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72" r:id="rId4"/>
  </p:sldMasterIdLst>
  <p:notesMasterIdLst>
    <p:notesMasterId r:id="rId18"/>
  </p:notesMasterIdLst>
  <p:sldIdLst>
    <p:sldId id="277" r:id="rId5"/>
    <p:sldId id="323" r:id="rId6"/>
    <p:sldId id="318" r:id="rId7"/>
    <p:sldId id="407" r:id="rId8"/>
    <p:sldId id="355" r:id="rId9"/>
    <p:sldId id="403" r:id="rId10"/>
    <p:sldId id="408" r:id="rId11"/>
    <p:sldId id="415" r:id="rId12"/>
    <p:sldId id="436" r:id="rId13"/>
    <p:sldId id="363" r:id="rId14"/>
    <p:sldId id="385" r:id="rId15"/>
    <p:sldId id="437" r:id="rId16"/>
    <p:sldId id="302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0000"/>
    <a:srgbClr val="00256F"/>
    <a:srgbClr val="C85100"/>
    <a:srgbClr val="0047B0"/>
    <a:srgbClr val="6C2C00"/>
    <a:srgbClr val="A24200"/>
    <a:srgbClr val="481D00"/>
    <a:srgbClr val="004200"/>
    <a:srgbClr val="7A8210"/>
    <a:srgbClr val="C412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23"/>
    <p:restoredTop sz="94856" autoAdjust="0"/>
  </p:normalViewPr>
  <p:slideViewPr>
    <p:cSldViewPr>
      <p:cViewPr varScale="1">
        <p:scale>
          <a:sx n="120" d="100"/>
          <a:sy n="120" d="100"/>
        </p:scale>
        <p:origin x="124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9C862-A3D7-41F9-B793-F6A543B9B06C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215BDC-A7D5-46F8-9D0A-7AE7DB972EC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7904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Professora</a:t>
            </a:r>
            <a:r>
              <a:rPr lang="pt-BR" baseline="0" dirty="0"/>
              <a:t> Elisabete da Silva Santos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7703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4004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3279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32793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215BDC-A7D5-46F8-9D0A-7AE7DB972EC0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6276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2648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9984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63645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>
                <a:solidFill>
                  <a:prstClr val="black"/>
                </a:solidFill>
              </a:rPr>
              <a:pPr/>
              <a:t>5</a:t>
            </a:fld>
            <a:endParaRPr lang="pt-B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475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1422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80690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47007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15BDC-A7D5-46F8-9D0A-7AE7DB972EC0}" type="slidenum">
              <a:rPr lang="pt-BR" smtClean="0"/>
              <a:pPr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4694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6832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6293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4424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25895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90598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42810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23247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34592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675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8150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3982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0041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9050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343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7859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841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3497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73BA8-A768-4218-BCD6-4CC0995A7836}" type="datetimeFigureOut">
              <a:rPr lang="pt-BR" smtClean="0"/>
              <a:pPr/>
              <a:t>23/02/2023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E04BE71-4FE7-4BB6-97AC-1BC184E7251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2564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3" r:id="rId1"/>
    <p:sldLayoutId id="2147484474" r:id="rId2"/>
    <p:sldLayoutId id="2147484475" r:id="rId3"/>
    <p:sldLayoutId id="2147484476" r:id="rId4"/>
    <p:sldLayoutId id="2147484477" r:id="rId5"/>
    <p:sldLayoutId id="2147484478" r:id="rId6"/>
    <p:sldLayoutId id="2147484479" r:id="rId7"/>
    <p:sldLayoutId id="2147484480" r:id="rId8"/>
    <p:sldLayoutId id="2147484481" r:id="rId9"/>
    <p:sldLayoutId id="2147484482" r:id="rId10"/>
    <p:sldLayoutId id="2147484483" r:id="rId11"/>
    <p:sldLayoutId id="2147484484" r:id="rId12"/>
    <p:sldLayoutId id="2147484485" r:id="rId13"/>
    <p:sldLayoutId id="2147484486" r:id="rId14"/>
    <p:sldLayoutId id="2147484487" r:id="rId15"/>
    <p:sldLayoutId id="2147484488" r:id="rId16"/>
    <p:sldLayoutId id="21474844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0371" y="18519"/>
            <a:ext cx="7772400" cy="1829761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ILP-</a:t>
            </a:r>
            <a:r>
              <a:rPr lang="pt-BR" dirty="0">
                <a:solidFill>
                  <a:srgbClr val="860000"/>
                </a:solidFill>
              </a:rPr>
              <a:t>540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80371" y="2602636"/>
            <a:ext cx="7772400" cy="2016224"/>
          </a:xfrm>
        </p:spPr>
        <p:txBody>
          <a:bodyPr>
            <a:normAutofit fontScale="92500" lnSpcReduction="10000"/>
          </a:bodyPr>
          <a:lstStyle/>
          <a:p>
            <a:r>
              <a:rPr lang="pt-BR" sz="2800" dirty="0">
                <a:solidFill>
                  <a:schemeClr val="tx1"/>
                </a:solidFill>
              </a:rPr>
              <a:t>Linguagem de Programação WEB</a:t>
            </a:r>
          </a:p>
          <a:p>
            <a:pPr>
              <a:lnSpc>
                <a:spcPct val="200000"/>
              </a:lnSpc>
            </a:pPr>
            <a:r>
              <a:rPr lang="pt-BR" sz="2800" b="1" dirty="0">
                <a:solidFill>
                  <a:srgbClr val="860000"/>
                </a:solidFill>
              </a:rPr>
              <a:t>JAVASCRIPT</a:t>
            </a:r>
            <a:r>
              <a:rPr lang="pt-BR" sz="2800" dirty="0">
                <a:solidFill>
                  <a:srgbClr val="002060"/>
                </a:solidFill>
              </a:rPr>
              <a:t> – BÁSICO </a:t>
            </a:r>
          </a:p>
          <a:p>
            <a:pPr>
              <a:lnSpc>
                <a:spcPct val="200000"/>
              </a:lnSpc>
            </a:pPr>
            <a:r>
              <a:rPr lang="pt-BR" sz="2200" dirty="0">
                <a:solidFill>
                  <a:srgbClr val="002060"/>
                </a:solidFill>
              </a:rPr>
              <a:t>ATIVIDADES PARA AVALIAÇÃO DE CONHECIMENTOS</a:t>
            </a:r>
            <a:endParaRPr lang="pt-BR" sz="22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318099" y="5373216"/>
            <a:ext cx="8496944" cy="947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/>
              <a:t>FATEC-</a:t>
            </a:r>
            <a:r>
              <a:rPr lang="pt-BR" sz="2400" b="1" dirty="0">
                <a:solidFill>
                  <a:srgbClr val="860000"/>
                </a:solidFill>
              </a:rPr>
              <a:t>SP</a:t>
            </a:r>
          </a:p>
          <a:p>
            <a:pPr>
              <a:lnSpc>
                <a:spcPct val="150000"/>
              </a:lnSpc>
            </a:pPr>
            <a:r>
              <a:rPr lang="pt-BR" sz="2400" b="1" dirty="0"/>
              <a:t>Profª. Elisabete da Silva Santos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503344" y="1430020"/>
            <a:ext cx="8176422" cy="4951308"/>
          </a:xfrm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250000"/>
              </a:lnSpc>
              <a:spcBef>
                <a:spcPts val="0"/>
              </a:spcBef>
              <a:buNone/>
            </a:pPr>
            <a:r>
              <a:rPr lang="pt-BR" sz="2400" b="1" dirty="0">
                <a:solidFill>
                  <a:srgbClr val="00B0F0"/>
                </a:solidFill>
              </a:rPr>
              <a:t>WINDOW e DATE</a:t>
            </a:r>
          </a:p>
          <a:p>
            <a:pPr algn="ctr">
              <a:lnSpc>
                <a:spcPct val="250000"/>
              </a:lnSpc>
              <a:spcBef>
                <a:spcPts val="0"/>
              </a:spcBef>
              <a:buNone/>
            </a:pPr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Crie um relógio digital no formato </a:t>
            </a:r>
            <a:r>
              <a:rPr lang="pt-BR" sz="2400" b="1" dirty="0">
                <a:solidFill>
                  <a:srgbClr val="C00000"/>
                </a:solidFill>
              </a:rPr>
              <a:t>HH:MM:SS</a:t>
            </a:r>
          </a:p>
          <a:p>
            <a:pPr algn="ctr">
              <a:lnSpc>
                <a:spcPct val="250000"/>
              </a:lnSpc>
              <a:spcBef>
                <a:spcPts val="0"/>
              </a:spcBef>
              <a:buNone/>
            </a:pPr>
            <a:endParaRPr lang="pt-BR" sz="2400" b="1" dirty="0">
              <a:solidFill>
                <a:srgbClr val="C00000"/>
              </a:solidFill>
            </a:endParaRPr>
          </a:p>
          <a:p>
            <a:pPr algn="ctr">
              <a:lnSpc>
                <a:spcPct val="300000"/>
              </a:lnSpc>
              <a:spcBef>
                <a:spcPts val="0"/>
              </a:spcBef>
              <a:buNone/>
            </a:pPr>
            <a:r>
              <a:rPr lang="pt-BR" b="1" dirty="0"/>
              <a:t>   Exiba a hora corrente no documento, initerruptamente.</a:t>
            </a:r>
          </a:p>
          <a:p>
            <a:pPr algn="ctr">
              <a:lnSpc>
                <a:spcPct val="300000"/>
              </a:lnSpc>
              <a:spcBef>
                <a:spcPts val="1200"/>
              </a:spcBef>
              <a:buNone/>
            </a:pPr>
            <a:r>
              <a:rPr lang="pt-BR" b="1" dirty="0"/>
              <a:t>   </a:t>
            </a:r>
            <a:r>
              <a:rPr lang="pt-BR" b="1" dirty="0">
                <a:solidFill>
                  <a:srgbClr val="860000"/>
                </a:solidFill>
              </a:rPr>
              <a:t>Utilize:  </a:t>
            </a:r>
            <a:r>
              <a:rPr lang="pt-BR" b="1" dirty="0">
                <a:solidFill>
                  <a:srgbClr val="002060"/>
                </a:solidFill>
              </a:rPr>
              <a:t>Objeto Date,</a:t>
            </a:r>
            <a:r>
              <a:rPr lang="pt-BR" b="1" dirty="0">
                <a:solidFill>
                  <a:srgbClr val="860000"/>
                </a:solidFill>
              </a:rPr>
              <a:t> </a:t>
            </a:r>
            <a:r>
              <a:rPr lang="pt-BR" b="1" dirty="0">
                <a:solidFill>
                  <a:srgbClr val="002060"/>
                </a:solidFill>
              </a:rPr>
              <a:t>Temporizador, Dom e formate com CSS.</a:t>
            </a:r>
          </a:p>
          <a:p>
            <a:pPr>
              <a:lnSpc>
                <a:spcPct val="150000"/>
              </a:lnSpc>
              <a:spcBef>
                <a:spcPts val="0"/>
              </a:spcBef>
              <a:buNone/>
            </a:pPr>
            <a:endParaRPr lang="pt-BR" b="1" dirty="0"/>
          </a:p>
          <a:p>
            <a:pPr algn="ctr">
              <a:lnSpc>
                <a:spcPct val="200000"/>
              </a:lnSpc>
              <a:spcBef>
                <a:spcPts val="0"/>
              </a:spcBef>
              <a:buNone/>
            </a:pPr>
            <a:endParaRPr lang="pt-BR" b="1" dirty="0">
              <a:solidFill>
                <a:srgbClr val="860000"/>
              </a:solidFill>
            </a:endParaRPr>
          </a:p>
          <a:p>
            <a:pPr algn="ctr">
              <a:lnSpc>
                <a:spcPct val="200000"/>
              </a:lnSpc>
              <a:spcBef>
                <a:spcPts val="0"/>
              </a:spcBef>
              <a:buNone/>
            </a:pPr>
            <a:endParaRPr lang="pt-BR" b="1" dirty="0"/>
          </a:p>
          <a:p>
            <a:pPr>
              <a:spcBef>
                <a:spcPts val="0"/>
              </a:spcBef>
              <a:buNone/>
            </a:pPr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 </a:t>
            </a:r>
            <a:br>
              <a:rPr lang="pt-BR" dirty="0"/>
            </a:br>
            <a:br>
              <a:rPr lang="pt-BR" dirty="0"/>
            </a:br>
            <a:br>
              <a:rPr lang="pt-BR" dirty="0"/>
            </a:br>
            <a:endParaRPr lang="pt-BR" b="1" dirty="0">
              <a:solidFill>
                <a:srgbClr val="002060"/>
              </a:solidFill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7870300" y="260648"/>
            <a:ext cx="809466" cy="1166400"/>
          </a:xfrm>
          <a:prstGeom prst="rect">
            <a:avLst/>
          </a:prstGeom>
          <a:solidFill>
            <a:srgbClr val="0070C0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31750" dist="25400" dir="5400000" algn="tl" rotWithShape="0">
                  <a:srgbClr val="000000">
                    <a:alpha val="2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3203848" y="3501008"/>
            <a:ext cx="2448271" cy="72008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latin typeface="+mj-lt"/>
              </a:rPr>
              <a:t>11:07:03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00692009-FC92-0C47-BEB1-986B9AD7F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068422"/>
          </a:xfrm>
          <a:solidFill>
            <a:srgbClr val="FFC000"/>
          </a:solidFill>
        </p:spPr>
        <p:txBody>
          <a:bodyPr/>
          <a:lstStyle/>
          <a:p>
            <a:pPr algn="ctr">
              <a:lnSpc>
                <a:spcPct val="150000"/>
              </a:lnSpc>
            </a:pPr>
            <a:r>
              <a:rPr lang="pt-BR" dirty="0">
                <a:solidFill>
                  <a:schemeClr val="tx1"/>
                </a:solidFill>
              </a:rPr>
              <a:t>AVALIAÇÃO JS08</a:t>
            </a:r>
          </a:p>
        </p:txBody>
      </p:sp>
    </p:spTree>
    <p:extLst>
      <p:ext uri="{BB962C8B-B14F-4D97-AF65-F5344CB8AC3E}">
        <p14:creationId xmlns:p14="http://schemas.microsoft.com/office/powerpoint/2010/main" val="2557164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" y="-27384"/>
            <a:ext cx="9144000" cy="1152127"/>
          </a:xfrm>
          <a:solidFill>
            <a:srgbClr val="FFC000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pc="200" dirty="0">
                <a:solidFill>
                  <a:schemeClr val="tx1"/>
                </a:solidFill>
              </a:rPr>
              <a:t>AVALIAÇÃO JS09</a:t>
            </a:r>
            <a:endParaRPr lang="en-US" sz="4000" spc="200" dirty="0">
              <a:solidFill>
                <a:schemeClr val="tx1"/>
              </a:solidFill>
            </a:endParaRPr>
          </a:p>
        </p:txBody>
      </p:sp>
      <p:sp>
        <p:nvSpPr>
          <p:cNvPr id="6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683568" y="1912046"/>
            <a:ext cx="4037709" cy="3216028"/>
          </a:xfrm>
        </p:spPr>
        <p:txBody>
          <a:bodyPr vert="horz" lIns="91440" tIns="45720" rIns="91440" bIns="45720" rtlCol="0">
            <a:normAutofit/>
          </a:bodyPr>
          <a:lstStyle/>
          <a:p>
            <a:pPr marL="0" defTabSz="914400">
              <a:lnSpc>
                <a:spcPct val="150000"/>
              </a:lnSpc>
              <a:buNone/>
            </a:pPr>
            <a:r>
              <a:rPr lang="en-US" b="1" dirty="0">
                <a:solidFill>
                  <a:srgbClr val="0070C0"/>
                </a:solidFill>
              </a:rPr>
              <a:t>BATE, BATE CORAÇÃO!</a:t>
            </a:r>
          </a:p>
          <a:p>
            <a:pPr marL="0" defTabSz="914400">
              <a:lnSpc>
                <a:spcPct val="160000"/>
              </a:lnSpc>
              <a:buNone/>
            </a:pPr>
            <a:r>
              <a:rPr lang="en-US" b="1" dirty="0" err="1">
                <a:solidFill>
                  <a:srgbClr val="000000"/>
                </a:solidFill>
              </a:rPr>
              <a:t>Crie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uma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animação</a:t>
            </a:r>
            <a:r>
              <a:rPr lang="en-US" b="1" dirty="0">
                <a:solidFill>
                  <a:srgbClr val="000000"/>
                </a:solidFill>
              </a:rPr>
              <a:t> JS </a:t>
            </a:r>
            <a:r>
              <a:rPr lang="en-US" b="1" dirty="0" err="1">
                <a:solidFill>
                  <a:srgbClr val="000000"/>
                </a:solidFill>
              </a:rPr>
              <a:t>onde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uma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imagem</a:t>
            </a:r>
            <a:r>
              <a:rPr lang="en-US" b="1" dirty="0">
                <a:solidFill>
                  <a:srgbClr val="000000"/>
                </a:solidFill>
              </a:rPr>
              <a:t> de </a:t>
            </a:r>
            <a:r>
              <a:rPr lang="en-US" b="1" dirty="0" err="1">
                <a:solidFill>
                  <a:srgbClr val="000000"/>
                </a:solidFill>
              </a:rPr>
              <a:t>Coração</a:t>
            </a:r>
            <a:r>
              <a:rPr lang="en-US" b="1" dirty="0">
                <a:solidFill>
                  <a:srgbClr val="000000"/>
                </a:solidFill>
              </a:rPr>
              <a:t> (</a:t>
            </a:r>
            <a:r>
              <a:rPr lang="en-US" b="1" dirty="0" err="1">
                <a:solidFill>
                  <a:srgbClr val="000000"/>
                </a:solidFill>
              </a:rPr>
              <a:t>ou</a:t>
            </a:r>
            <a:r>
              <a:rPr lang="en-US" b="1" dirty="0">
                <a:solidFill>
                  <a:srgbClr val="000000"/>
                </a:solidFill>
              </a:rPr>
              <a:t> um sol…) fique </a:t>
            </a:r>
            <a:r>
              <a:rPr lang="en-US" b="1" dirty="0" err="1">
                <a:solidFill>
                  <a:srgbClr val="000000"/>
                </a:solidFill>
              </a:rPr>
              <a:t>pulsando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 err="1">
                <a:solidFill>
                  <a:srgbClr val="000000"/>
                </a:solidFill>
              </a:rPr>
              <a:t>ou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seja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 err="1">
                <a:solidFill>
                  <a:srgbClr val="000000"/>
                </a:solidFill>
              </a:rPr>
              <a:t>aumente</a:t>
            </a:r>
            <a:r>
              <a:rPr lang="en-US" b="1" dirty="0">
                <a:solidFill>
                  <a:srgbClr val="000000"/>
                </a:solidFill>
              </a:rPr>
              <a:t> e </a:t>
            </a:r>
            <a:r>
              <a:rPr lang="en-US" b="1" dirty="0" err="1">
                <a:solidFill>
                  <a:srgbClr val="000000"/>
                </a:solidFill>
              </a:rPr>
              <a:t>depois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diminua</a:t>
            </a:r>
            <a:r>
              <a:rPr lang="en-US" b="1" dirty="0">
                <a:solidFill>
                  <a:srgbClr val="000000"/>
                </a:solidFill>
              </a:rPr>
              <a:t> de </a:t>
            </a:r>
            <a:r>
              <a:rPr lang="en-US" b="1" dirty="0" err="1">
                <a:solidFill>
                  <a:srgbClr val="000000"/>
                </a:solidFill>
              </a:rPr>
              <a:t>tamanho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 err="1">
                <a:solidFill>
                  <a:srgbClr val="000000"/>
                </a:solidFill>
              </a:rPr>
              <a:t>suavemente</a:t>
            </a:r>
            <a:r>
              <a:rPr lang="en-US" b="1" dirty="0">
                <a:solidFill>
                  <a:srgbClr val="000000"/>
                </a:solidFill>
              </a:rPr>
              <a:t> e </a:t>
            </a:r>
            <a:r>
              <a:rPr lang="en-US" b="1" dirty="0" err="1">
                <a:solidFill>
                  <a:srgbClr val="000000"/>
                </a:solidFill>
              </a:rPr>
              <a:t>intermitentemente</a:t>
            </a:r>
            <a:r>
              <a:rPr lang="en-US" b="1" dirty="0">
                <a:solidFill>
                  <a:srgbClr val="000000"/>
                </a:solidFill>
              </a:rPr>
              <a:t>.</a:t>
            </a:r>
          </a:p>
          <a:p>
            <a:pPr defTabSz="914400">
              <a:lnSpc>
                <a:spcPct val="150000"/>
              </a:lnSpc>
              <a:buNone/>
            </a:pPr>
            <a:endParaRPr lang="en-US" b="1" dirty="0">
              <a:solidFill>
                <a:srgbClr val="000000"/>
              </a:solidFill>
            </a:endParaRPr>
          </a:p>
          <a:p>
            <a:pPr defTabSz="914400">
              <a:lnSpc>
                <a:spcPct val="100000"/>
              </a:lnSpc>
              <a:buNone/>
            </a:pPr>
            <a:endParaRPr lang="en-US" sz="1700" b="1" dirty="0">
              <a:solidFill>
                <a:srgbClr val="000000"/>
              </a:solidFill>
            </a:endParaRPr>
          </a:p>
          <a:p>
            <a:pPr defTabSz="914400">
              <a:lnSpc>
                <a:spcPct val="100000"/>
              </a:lnSpc>
              <a:buNone/>
            </a:pPr>
            <a:endParaRPr lang="en-US" sz="1700" b="1" dirty="0">
              <a:solidFill>
                <a:srgbClr val="000000"/>
              </a:solidFill>
            </a:endParaRPr>
          </a:p>
          <a:p>
            <a:pPr defTabSz="914400">
              <a:lnSpc>
                <a:spcPct val="100000"/>
              </a:lnSpc>
              <a:buNone/>
            </a:pPr>
            <a:endParaRPr lang="en-US" sz="1700" b="1" dirty="0">
              <a:solidFill>
                <a:srgbClr val="000000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D186981-7B8B-2F4D-96F5-5095AF64C0A8}"/>
              </a:ext>
            </a:extLst>
          </p:cNvPr>
          <p:cNvSpPr txBox="1"/>
          <p:nvPr/>
        </p:nvSpPr>
        <p:spPr>
          <a:xfrm>
            <a:off x="683568" y="4930492"/>
            <a:ext cx="781967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860000"/>
                </a:solidFill>
              </a:rPr>
              <a:t>Utilize:</a:t>
            </a:r>
            <a:r>
              <a:rPr lang="en-US" sz="2000" b="1" dirty="0">
                <a:solidFill>
                  <a:srgbClr val="000000"/>
                </a:solidFill>
              </a:rPr>
              <a:t>  </a:t>
            </a:r>
            <a:r>
              <a:rPr lang="en-US" sz="2000" b="1" dirty="0" err="1">
                <a:solidFill>
                  <a:srgbClr val="002060"/>
                </a:solidFill>
              </a:rPr>
              <a:t>Temporizador</a:t>
            </a:r>
            <a:r>
              <a:rPr lang="en-US" sz="2000" b="1" dirty="0">
                <a:solidFill>
                  <a:srgbClr val="002060"/>
                </a:solidFill>
              </a:rPr>
              <a:t> e </a:t>
            </a:r>
            <a:r>
              <a:rPr lang="en-US" sz="2000" b="1" dirty="0" err="1">
                <a:solidFill>
                  <a:srgbClr val="002060"/>
                </a:solidFill>
              </a:rPr>
              <a:t>Objeto</a:t>
            </a:r>
            <a:r>
              <a:rPr lang="en-US" sz="2000" b="1" dirty="0">
                <a:solidFill>
                  <a:srgbClr val="002060"/>
                </a:solidFill>
              </a:rPr>
              <a:t> Image do </a:t>
            </a:r>
            <a:r>
              <a:rPr lang="en-US" sz="2000" b="1" dirty="0" err="1">
                <a:solidFill>
                  <a:srgbClr val="002060"/>
                </a:solidFill>
              </a:rPr>
              <a:t>documento</a:t>
            </a:r>
            <a:r>
              <a:rPr lang="en-US" sz="2000" b="1" dirty="0">
                <a:solidFill>
                  <a:srgbClr val="002060"/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b="1" dirty="0" err="1"/>
              <a:t>Dicas</a:t>
            </a:r>
            <a:r>
              <a:rPr lang="en-US" sz="2000" b="1" dirty="0"/>
              <a:t>: </a:t>
            </a:r>
            <a:r>
              <a:rPr lang="en-US" b="1" dirty="0" err="1">
                <a:solidFill>
                  <a:srgbClr val="0070C0"/>
                </a:solidFill>
              </a:rPr>
              <a:t>Crie</a:t>
            </a:r>
            <a:r>
              <a:rPr lang="en-US" b="1" dirty="0">
                <a:solidFill>
                  <a:srgbClr val="0070C0"/>
                </a:solidFill>
              </a:rPr>
              <a:t> um script para </a:t>
            </a:r>
            <a:r>
              <a:rPr lang="en-US" b="1" dirty="0" err="1">
                <a:solidFill>
                  <a:srgbClr val="0070C0"/>
                </a:solidFill>
              </a:rPr>
              <a:t>aumentar</a:t>
            </a:r>
            <a:r>
              <a:rPr lang="en-US" b="1" dirty="0">
                <a:solidFill>
                  <a:srgbClr val="0070C0"/>
                </a:solidFill>
              </a:rPr>
              <a:t> a </a:t>
            </a:r>
            <a:r>
              <a:rPr lang="en-US" b="1" dirty="0" err="1">
                <a:solidFill>
                  <a:srgbClr val="0070C0"/>
                </a:solidFill>
              </a:rPr>
              <a:t>imagem</a:t>
            </a:r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 err="1">
                <a:solidFill>
                  <a:srgbClr val="0070C0"/>
                </a:solidFill>
              </a:rPr>
              <a:t>aos</a:t>
            </a:r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 err="1">
                <a:solidFill>
                  <a:srgbClr val="0070C0"/>
                </a:solidFill>
              </a:rPr>
              <a:t>poucos</a:t>
            </a:r>
            <a:r>
              <a:rPr lang="en-US" b="1" dirty="0">
                <a:solidFill>
                  <a:srgbClr val="0070C0"/>
                </a:solidFill>
              </a:rPr>
              <a:t> e outro para </a:t>
            </a:r>
            <a:r>
              <a:rPr lang="en-US" b="1" dirty="0" err="1">
                <a:solidFill>
                  <a:srgbClr val="0070C0"/>
                </a:solidFill>
              </a:rPr>
              <a:t>diminuir</a:t>
            </a:r>
            <a:r>
              <a:rPr lang="en-US" b="1" dirty="0">
                <a:solidFill>
                  <a:srgbClr val="0070C0"/>
                </a:solidFill>
              </a:rPr>
              <a:t>. </a:t>
            </a:r>
            <a:r>
              <a:rPr lang="en-US" b="1" dirty="0" err="1">
                <a:solidFill>
                  <a:srgbClr val="0070C0"/>
                </a:solidFill>
              </a:rPr>
              <a:t>Defina</a:t>
            </a:r>
            <a:r>
              <a:rPr lang="en-US" b="1" dirty="0">
                <a:solidFill>
                  <a:srgbClr val="0070C0"/>
                </a:solidFill>
              </a:rPr>
              <a:t> a </a:t>
            </a:r>
            <a:r>
              <a:rPr lang="en-US" b="1" dirty="0" err="1">
                <a:solidFill>
                  <a:srgbClr val="0070C0"/>
                </a:solidFill>
              </a:rPr>
              <a:t>largura</a:t>
            </a:r>
            <a:r>
              <a:rPr lang="en-US" b="1" dirty="0">
                <a:solidFill>
                  <a:srgbClr val="0070C0"/>
                </a:solidFill>
              </a:rPr>
              <a:t> e </a:t>
            </a:r>
            <a:r>
              <a:rPr lang="en-US" b="1" dirty="0" err="1">
                <a:solidFill>
                  <a:srgbClr val="0070C0"/>
                </a:solidFill>
              </a:rPr>
              <a:t>altura</a:t>
            </a:r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 err="1">
                <a:solidFill>
                  <a:srgbClr val="0070C0"/>
                </a:solidFill>
              </a:rPr>
              <a:t>inicial</a:t>
            </a:r>
            <a:r>
              <a:rPr lang="en-US" b="1" dirty="0">
                <a:solidFill>
                  <a:srgbClr val="0070C0"/>
                </a:solidFill>
              </a:rPr>
              <a:t> da </a:t>
            </a:r>
            <a:r>
              <a:rPr lang="en-US" b="1" dirty="0" err="1">
                <a:solidFill>
                  <a:srgbClr val="0070C0"/>
                </a:solidFill>
              </a:rPr>
              <a:t>imagem</a:t>
            </a:r>
            <a:r>
              <a:rPr lang="en-US" b="1" dirty="0">
                <a:solidFill>
                  <a:srgbClr val="0070C0"/>
                </a:solidFill>
              </a:rPr>
              <a:t> com CSS       e o </a:t>
            </a:r>
            <a:r>
              <a:rPr lang="en-US" b="1" dirty="0" err="1">
                <a:solidFill>
                  <a:srgbClr val="0070C0"/>
                </a:solidFill>
              </a:rPr>
              <a:t>limite</a:t>
            </a:r>
            <a:r>
              <a:rPr lang="en-US" b="1" dirty="0">
                <a:solidFill>
                  <a:srgbClr val="0070C0"/>
                </a:solidFill>
              </a:rPr>
              <a:t> final no script JS.</a:t>
            </a:r>
          </a:p>
          <a:p>
            <a:endParaRPr lang="pt-BR" dirty="0"/>
          </a:p>
        </p:txBody>
      </p:sp>
      <p:pic>
        <p:nvPicPr>
          <p:cNvPr id="1026" name="Picture 2" descr="Coração (símbolo) – Wikipédia, a enciclopédia livre">
            <a:extLst>
              <a:ext uri="{FF2B5EF4-FFF2-40B4-BE49-F238E27FC236}">
                <a16:creationId xmlns:a16="http://schemas.microsoft.com/office/drawing/2014/main" id="{181325E0-B7EB-6B4E-BBA5-48D300729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2154300"/>
            <a:ext cx="2549399" cy="2549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93B642F-630F-2C49-DE77-1E4911D86903}"/>
              </a:ext>
            </a:extLst>
          </p:cNvPr>
          <p:cNvSpPr txBox="1"/>
          <p:nvPr/>
        </p:nvSpPr>
        <p:spPr>
          <a:xfrm>
            <a:off x="2919642" y="1268262"/>
            <a:ext cx="280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00B0F0"/>
                </a:solidFill>
              </a:rPr>
              <a:t>IMAGE e WINDOW</a:t>
            </a:r>
          </a:p>
        </p:txBody>
      </p:sp>
    </p:spTree>
    <p:extLst>
      <p:ext uri="{BB962C8B-B14F-4D97-AF65-F5344CB8AC3E}">
        <p14:creationId xmlns:p14="http://schemas.microsoft.com/office/powerpoint/2010/main" val="1864349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" y="-27383"/>
            <a:ext cx="9144000" cy="1224136"/>
          </a:xfrm>
          <a:solidFill>
            <a:srgbClr val="FFC000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pc="200" dirty="0">
                <a:solidFill>
                  <a:schemeClr val="tx1"/>
                </a:solidFill>
              </a:rPr>
              <a:t>AVALIAÇÃO JS10</a:t>
            </a:r>
            <a:endParaRPr lang="en-US" sz="4000" spc="200" dirty="0">
              <a:solidFill>
                <a:schemeClr val="tx1"/>
              </a:solidFill>
            </a:endParaRPr>
          </a:p>
        </p:txBody>
      </p:sp>
      <p:sp>
        <p:nvSpPr>
          <p:cNvPr id="6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761450" y="2067657"/>
            <a:ext cx="3882558" cy="3593591"/>
          </a:xfrm>
        </p:spPr>
        <p:txBody>
          <a:bodyPr vert="horz" lIns="91440" tIns="45720" rIns="91440" bIns="45720" rtlCol="0">
            <a:normAutofit/>
          </a:bodyPr>
          <a:lstStyle/>
          <a:p>
            <a:pPr marL="0" defTabSz="914400">
              <a:lnSpc>
                <a:spcPct val="150000"/>
              </a:lnSpc>
              <a:buNone/>
            </a:pPr>
            <a:r>
              <a:rPr lang="en-US" b="1" dirty="0">
                <a:solidFill>
                  <a:srgbClr val="0070C0"/>
                </a:solidFill>
              </a:rPr>
              <a:t>ROLLOVER DE IMAGENS</a:t>
            </a:r>
          </a:p>
          <a:p>
            <a:pPr marL="0" defTabSz="914400">
              <a:lnSpc>
                <a:spcPct val="200000"/>
              </a:lnSpc>
              <a:buNone/>
            </a:pPr>
            <a:r>
              <a:rPr lang="en-US" b="1" dirty="0" err="1">
                <a:solidFill>
                  <a:srgbClr val="000000"/>
                </a:solidFill>
              </a:rPr>
              <a:t>Crie</a:t>
            </a:r>
            <a:r>
              <a:rPr lang="en-US" b="1" dirty="0">
                <a:solidFill>
                  <a:srgbClr val="000000"/>
                </a:solidFill>
              </a:rPr>
              <a:t> um </a:t>
            </a:r>
            <a:r>
              <a:rPr lang="en-US" b="1" i="1" dirty="0">
                <a:solidFill>
                  <a:srgbClr val="000000"/>
                </a:solidFill>
              </a:rPr>
              <a:t>"rollover" </a:t>
            </a:r>
            <a:r>
              <a:rPr lang="en-US" b="1" dirty="0">
                <a:solidFill>
                  <a:srgbClr val="000000"/>
                </a:solidFill>
              </a:rPr>
              <a:t>de imagens (“slideshow”), </a:t>
            </a:r>
            <a:r>
              <a:rPr lang="en-US" b="1" dirty="0" err="1">
                <a:solidFill>
                  <a:srgbClr val="000000"/>
                </a:solidFill>
              </a:rPr>
              <a:t>ou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seja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 err="1">
                <a:solidFill>
                  <a:srgbClr val="000000"/>
                </a:solidFill>
              </a:rPr>
              <a:t>várias</a:t>
            </a:r>
            <a:r>
              <a:rPr lang="en-US" b="1" dirty="0">
                <a:solidFill>
                  <a:srgbClr val="000000"/>
                </a:solidFill>
              </a:rPr>
              <a:t> imagens que se </a:t>
            </a:r>
            <a:r>
              <a:rPr lang="en-US" b="1" dirty="0" err="1">
                <a:solidFill>
                  <a:srgbClr val="000000"/>
                </a:solidFill>
              </a:rPr>
              <a:t>alternam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repetidamente</a:t>
            </a:r>
            <a:r>
              <a:rPr lang="en-US" b="1" dirty="0">
                <a:solidFill>
                  <a:srgbClr val="000000"/>
                </a:solidFill>
              </a:rPr>
              <a:t> no </a:t>
            </a:r>
            <a:r>
              <a:rPr lang="en-US" b="1" dirty="0" err="1">
                <a:solidFill>
                  <a:srgbClr val="000000"/>
                </a:solidFill>
              </a:rPr>
              <a:t>mesmo</a:t>
            </a:r>
            <a:r>
              <a:rPr lang="en-US" b="1" dirty="0">
                <a:solidFill>
                  <a:srgbClr val="000000"/>
                </a:solidFill>
              </a:rPr>
              <a:t> local, </a:t>
            </a:r>
            <a:r>
              <a:rPr lang="en-US" b="1" dirty="0" err="1">
                <a:solidFill>
                  <a:srgbClr val="000000"/>
                </a:solidFill>
              </a:rPr>
              <a:t>após</a:t>
            </a:r>
            <a:r>
              <a:rPr lang="en-US" b="1" dirty="0">
                <a:solidFill>
                  <a:srgbClr val="000000"/>
                </a:solidFill>
              </a:rPr>
              <a:t> um </a:t>
            </a:r>
            <a:r>
              <a:rPr lang="en-US" b="1" dirty="0" err="1">
                <a:solidFill>
                  <a:srgbClr val="000000"/>
                </a:solidFill>
              </a:rPr>
              <a:t>determinado</a:t>
            </a:r>
            <a:r>
              <a:rPr lang="en-US" b="1" dirty="0">
                <a:solidFill>
                  <a:srgbClr val="000000"/>
                </a:solidFill>
              </a:rPr>
              <a:t> tempo.</a:t>
            </a:r>
          </a:p>
          <a:p>
            <a:pPr defTabSz="914400">
              <a:lnSpc>
                <a:spcPct val="150000"/>
              </a:lnSpc>
              <a:buNone/>
            </a:pPr>
            <a:endParaRPr lang="en-US" b="1" dirty="0">
              <a:solidFill>
                <a:srgbClr val="000000"/>
              </a:solidFill>
            </a:endParaRPr>
          </a:p>
          <a:p>
            <a:pPr defTabSz="914400">
              <a:lnSpc>
                <a:spcPct val="100000"/>
              </a:lnSpc>
              <a:buNone/>
            </a:pPr>
            <a:endParaRPr lang="en-US" sz="1700" b="1" dirty="0">
              <a:solidFill>
                <a:srgbClr val="000000"/>
              </a:solidFill>
            </a:endParaRPr>
          </a:p>
          <a:p>
            <a:pPr defTabSz="914400">
              <a:lnSpc>
                <a:spcPct val="100000"/>
              </a:lnSpc>
              <a:buNone/>
            </a:pPr>
            <a:endParaRPr lang="en-US" sz="1700" b="1" dirty="0">
              <a:solidFill>
                <a:srgbClr val="000000"/>
              </a:solidFill>
            </a:endParaRPr>
          </a:p>
          <a:p>
            <a:pPr defTabSz="914400">
              <a:lnSpc>
                <a:spcPct val="100000"/>
              </a:lnSpc>
              <a:buNone/>
            </a:pPr>
            <a:endParaRPr lang="en-US" sz="1700" b="1" dirty="0">
              <a:solidFill>
                <a:srgbClr val="000000"/>
              </a:solidFill>
            </a:endParaRPr>
          </a:p>
        </p:txBody>
      </p:sp>
      <p:pic>
        <p:nvPicPr>
          <p:cNvPr id="1032" name="Picture 8" descr="Papéis de Parede Árvore, pôr do sol, sol, outono 3840x2160 UHD 4K ...">
            <a:extLst>
              <a:ext uri="{FF2B5EF4-FFF2-40B4-BE49-F238E27FC236}">
                <a16:creationId xmlns:a16="http://schemas.microsoft.com/office/drawing/2014/main" id="{55A21215-2A33-F344-BE45-3BB41510E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44008" y="2204864"/>
            <a:ext cx="4036435" cy="3078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D186981-7B8B-2F4D-96F5-5095AF64C0A8}"/>
              </a:ext>
            </a:extLst>
          </p:cNvPr>
          <p:cNvSpPr txBox="1"/>
          <p:nvPr/>
        </p:nvSpPr>
        <p:spPr>
          <a:xfrm>
            <a:off x="784776" y="5845662"/>
            <a:ext cx="803569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860000"/>
                </a:solidFill>
              </a:rPr>
              <a:t>Utilize:</a:t>
            </a:r>
            <a:r>
              <a:rPr lang="en-US" sz="2000" b="1" dirty="0">
                <a:solidFill>
                  <a:srgbClr val="000000"/>
                </a:solidFill>
              </a:rPr>
              <a:t>  </a:t>
            </a:r>
            <a:r>
              <a:rPr lang="en-US" sz="2000" b="1" dirty="0" err="1">
                <a:solidFill>
                  <a:srgbClr val="002060"/>
                </a:solidFill>
              </a:rPr>
              <a:t>Temporizador</a:t>
            </a:r>
            <a:r>
              <a:rPr lang="en-US" sz="2000" b="1" dirty="0">
                <a:solidFill>
                  <a:srgbClr val="002060"/>
                </a:solidFill>
              </a:rPr>
              <a:t>, </a:t>
            </a:r>
            <a:r>
              <a:rPr lang="en-US" sz="2000" b="1" dirty="0" err="1">
                <a:solidFill>
                  <a:srgbClr val="002060"/>
                </a:solidFill>
              </a:rPr>
              <a:t>Objeto</a:t>
            </a:r>
            <a:r>
              <a:rPr lang="en-US" sz="2000" b="1" dirty="0">
                <a:solidFill>
                  <a:srgbClr val="002060"/>
                </a:solidFill>
              </a:rPr>
              <a:t> Image...</a:t>
            </a:r>
          </a:p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BFD6306-B595-7942-A68C-D01712248CA0}"/>
              </a:ext>
            </a:extLst>
          </p:cNvPr>
          <p:cNvSpPr txBox="1"/>
          <p:nvPr/>
        </p:nvSpPr>
        <p:spPr>
          <a:xfrm>
            <a:off x="2915816" y="1365636"/>
            <a:ext cx="280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00B0F0"/>
                </a:solidFill>
              </a:rPr>
              <a:t>IMAGE e WINDOW</a:t>
            </a:r>
          </a:p>
        </p:txBody>
      </p:sp>
    </p:spTree>
    <p:extLst>
      <p:ext uri="{BB962C8B-B14F-4D97-AF65-F5344CB8AC3E}">
        <p14:creationId xmlns:p14="http://schemas.microsoft.com/office/powerpoint/2010/main" val="4272412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-27384"/>
            <a:ext cx="9144000" cy="1368152"/>
          </a:xfrm>
          <a:solidFill>
            <a:srgbClr val="00B0F0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>
            <a:normAutofit fontScale="90000"/>
          </a:bodyPr>
          <a:lstStyle/>
          <a:p>
            <a:pPr algn="ctr"/>
            <a:br>
              <a:rPr lang="pt-BR" b="1" dirty="0">
                <a:solidFill>
                  <a:schemeClr val="tx1"/>
                </a:solidFill>
              </a:rPr>
            </a:br>
            <a:r>
              <a:rPr lang="pt-BR" b="1" dirty="0">
                <a:solidFill>
                  <a:schemeClr val="tx1"/>
                </a:solidFill>
              </a:rPr>
              <a:t>JAVASCRIPT BÁSICO</a:t>
            </a:r>
            <a:br>
              <a:rPr lang="pt-BR" dirty="0">
                <a:solidFill>
                  <a:srgbClr val="002060"/>
                </a:solidFill>
              </a:rPr>
            </a:b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457200" y="1340768"/>
            <a:ext cx="8219256" cy="4504986"/>
          </a:xfrm>
          <a:noFill/>
          <a:ln>
            <a:noFill/>
          </a:ln>
        </p:spPr>
        <p:txBody>
          <a:bodyPr>
            <a:noAutofit/>
          </a:bodyPr>
          <a:lstStyle/>
          <a:p>
            <a:pPr marL="0" indent="0" algn="ctr">
              <a:buNone/>
            </a:pPr>
            <a:endParaRPr lang="pt-BR" sz="2400" b="1" i="1" dirty="0">
              <a:solidFill>
                <a:srgbClr val="0047B0"/>
              </a:solidFill>
            </a:endParaRPr>
          </a:p>
          <a:p>
            <a:pPr marL="0" indent="0" algn="ctr">
              <a:lnSpc>
                <a:spcPct val="150000"/>
              </a:lnSpc>
              <a:spcBef>
                <a:spcPts val="1600"/>
              </a:spcBef>
              <a:buNone/>
            </a:pPr>
            <a:endParaRPr lang="pt-BR" sz="2800" i="1" dirty="0">
              <a:solidFill>
                <a:schemeClr val="tx1">
                  <a:lumMod val="85000"/>
                  <a:lumOff val="15000"/>
                </a:schemeClr>
              </a:solidFill>
              <a:latin typeface="Arial Nova" panose="020B0504020202020204" pitchFamily="34" charset="0"/>
            </a:endParaRPr>
          </a:p>
          <a:p>
            <a:pPr marL="0" indent="0" algn="ctr">
              <a:lnSpc>
                <a:spcPct val="150000"/>
              </a:lnSpc>
              <a:spcBef>
                <a:spcPts val="1600"/>
              </a:spcBef>
              <a:buNone/>
            </a:pPr>
            <a:r>
              <a:rPr lang="pt-BR" sz="28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" panose="020B0504020202020204" pitchFamily="34" charset="0"/>
              </a:rPr>
              <a:t>Profa. Elisabete da Silva Santos</a:t>
            </a:r>
          </a:p>
          <a:p>
            <a:pPr marL="0" indent="0" algn="ctr">
              <a:lnSpc>
                <a:spcPct val="150000"/>
              </a:lnSpc>
              <a:spcBef>
                <a:spcPts val="1600"/>
              </a:spcBef>
              <a:buNone/>
            </a:pPr>
            <a:endParaRPr lang="pt-BR" sz="2800" i="1" dirty="0">
              <a:solidFill>
                <a:schemeClr val="tx1">
                  <a:lumMod val="85000"/>
                  <a:lumOff val="15000"/>
                </a:schemeClr>
              </a:solidFill>
              <a:latin typeface="Arial Nova" panose="020B0504020202020204" pitchFamily="34" charset="0"/>
            </a:endParaRPr>
          </a:p>
          <a:p>
            <a:pPr marL="0" indent="0" algn="ctr">
              <a:buNone/>
            </a:pPr>
            <a:r>
              <a:rPr lang="pt-BR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FATEC-</a:t>
            </a:r>
            <a:r>
              <a:rPr lang="pt-BR" sz="2400" b="1" dirty="0">
                <a:solidFill>
                  <a:srgbClr val="860000"/>
                </a:solidFill>
              </a:rPr>
              <a:t>SP</a:t>
            </a:r>
          </a:p>
        </p:txBody>
      </p:sp>
    </p:spTree>
    <p:extLst>
      <p:ext uri="{BB962C8B-B14F-4D97-AF65-F5344CB8AC3E}">
        <p14:creationId xmlns:p14="http://schemas.microsoft.com/office/powerpoint/2010/main" val="288211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-27384"/>
            <a:ext cx="9180512" cy="1224136"/>
          </a:xfrm>
          <a:solidFill>
            <a:srgbClr val="FFC000"/>
          </a:solidFill>
          <a:ln>
            <a:noFill/>
          </a:ln>
        </p:spPr>
        <p:txBody>
          <a:bodyPr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AVALIAÇÃO JS01</a:t>
            </a:r>
            <a:endParaRPr lang="pt-BR" b="0" dirty="0">
              <a:solidFill>
                <a:schemeClr val="tx1"/>
              </a:solidFill>
            </a:endParaRPr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341784" y="1196752"/>
            <a:ext cx="8496944" cy="5445224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250000"/>
              </a:lnSpc>
              <a:spcBef>
                <a:spcPts val="0"/>
              </a:spcBef>
              <a:buNone/>
            </a:pPr>
            <a:r>
              <a:rPr lang="pt-BR" sz="2100" b="1" dirty="0">
                <a:solidFill>
                  <a:srgbClr val="002060"/>
                </a:solidFill>
              </a:rPr>
              <a:t>Date é uma função embutida do </a:t>
            </a:r>
            <a:r>
              <a:rPr lang="pt-BR" sz="2100" b="1" dirty="0" err="1">
                <a:solidFill>
                  <a:srgbClr val="002060"/>
                </a:solidFill>
              </a:rPr>
              <a:t>Javascript</a:t>
            </a:r>
            <a:r>
              <a:rPr lang="pt-BR" sz="2100" b="1" dirty="0">
                <a:solidFill>
                  <a:srgbClr val="002060"/>
                </a:solidFill>
              </a:rPr>
              <a:t> que retorna datas.</a:t>
            </a:r>
          </a:p>
          <a:p>
            <a:pPr>
              <a:lnSpc>
                <a:spcPct val="250000"/>
              </a:lnSpc>
              <a:spcBef>
                <a:spcPts val="0"/>
              </a:spcBef>
              <a:buNone/>
            </a:pPr>
            <a:r>
              <a:rPr lang="pt-BR" b="1" dirty="0">
                <a:solidFill>
                  <a:schemeClr val="accent2"/>
                </a:solidFill>
              </a:rPr>
              <a:t>Ex.: </a:t>
            </a:r>
            <a:r>
              <a:rPr lang="pt-BR" b="1" dirty="0" err="1">
                <a:solidFill>
                  <a:schemeClr val="accent2"/>
                </a:solidFill>
              </a:rPr>
              <a:t>let</a:t>
            </a:r>
            <a:r>
              <a:rPr lang="pt-BR" b="1" dirty="0">
                <a:solidFill>
                  <a:schemeClr val="accent2"/>
                </a:solidFill>
              </a:rPr>
              <a:t> </a:t>
            </a:r>
            <a:r>
              <a:rPr lang="pt-BR" b="1" dirty="0">
                <a:solidFill>
                  <a:srgbClr val="C85100"/>
                </a:solidFill>
              </a:rPr>
              <a:t>hoje</a:t>
            </a:r>
            <a:r>
              <a:rPr lang="pt-BR" b="1" dirty="0">
                <a:solidFill>
                  <a:srgbClr val="002060"/>
                </a:solidFill>
              </a:rPr>
              <a:t> = new Date( );    </a:t>
            </a:r>
            <a:endParaRPr lang="pt-BR" i="1" dirty="0">
              <a:solidFill>
                <a:schemeClr val="accent2"/>
              </a:solidFill>
            </a:endParaRPr>
          </a:p>
          <a:p>
            <a:pPr>
              <a:lnSpc>
                <a:spcPct val="120000"/>
              </a:lnSpc>
              <a:spcBef>
                <a:spcPts val="600"/>
              </a:spcBef>
              <a:buNone/>
            </a:pPr>
            <a:r>
              <a:rPr lang="pt-BR" b="1" dirty="0">
                <a:solidFill>
                  <a:srgbClr val="002060"/>
                </a:solidFill>
              </a:rPr>
              <a:t>       </a:t>
            </a:r>
            <a:r>
              <a:rPr lang="pt-BR" b="1" dirty="0" err="1">
                <a:solidFill>
                  <a:srgbClr val="002060"/>
                </a:solidFill>
              </a:rPr>
              <a:t>console.log</a:t>
            </a:r>
            <a:r>
              <a:rPr lang="pt-BR" b="1" dirty="0">
                <a:solidFill>
                  <a:srgbClr val="002060"/>
                </a:solidFill>
              </a:rPr>
              <a:t>(</a:t>
            </a:r>
            <a:r>
              <a:rPr lang="pt-BR" b="1" dirty="0">
                <a:solidFill>
                  <a:srgbClr val="C85100"/>
                </a:solidFill>
              </a:rPr>
              <a:t>hoje</a:t>
            </a:r>
            <a:r>
              <a:rPr lang="pt-BR" b="1" dirty="0">
                <a:solidFill>
                  <a:srgbClr val="002060"/>
                </a:solidFill>
              </a:rPr>
              <a:t>);    </a:t>
            </a:r>
            <a:r>
              <a:rPr lang="pt-BR" i="1" dirty="0">
                <a:solidFill>
                  <a:schemeClr val="accent2"/>
                </a:solidFill>
              </a:rPr>
              <a:t>// Retorna a data corrente (vinda do computador).</a:t>
            </a:r>
            <a:endParaRPr lang="pt-BR" b="1" dirty="0">
              <a:solidFill>
                <a:srgbClr val="002060"/>
              </a:solidFill>
            </a:endParaRPr>
          </a:p>
          <a:p>
            <a:pPr marL="0" indent="0">
              <a:lnSpc>
                <a:spcPct val="150000"/>
              </a:lnSpc>
              <a:spcBef>
                <a:spcPts val="2400"/>
              </a:spcBef>
              <a:buNone/>
            </a:pPr>
            <a:r>
              <a:rPr lang="pt-BR" b="1" dirty="0"/>
              <a:t>A data é retornada em </a:t>
            </a:r>
            <a:r>
              <a:rPr lang="pt-BR" b="1" dirty="0" err="1"/>
              <a:t>String</a:t>
            </a:r>
            <a:r>
              <a:rPr lang="pt-BR" b="1" dirty="0"/>
              <a:t>, mas o valor interno da variável </a:t>
            </a:r>
            <a:r>
              <a:rPr lang="pt-BR" b="1" dirty="0">
                <a:solidFill>
                  <a:srgbClr val="C85100"/>
                </a:solidFill>
              </a:rPr>
              <a:t>hoje</a:t>
            </a:r>
            <a:r>
              <a:rPr lang="pt-BR" b="1" dirty="0"/>
              <a:t> está armazenado em </a:t>
            </a:r>
            <a:r>
              <a:rPr lang="pt-BR" b="1" dirty="0">
                <a:solidFill>
                  <a:srgbClr val="002060"/>
                </a:solidFill>
              </a:rPr>
              <a:t>milésimos de segundos</a:t>
            </a:r>
            <a:r>
              <a:rPr lang="pt-BR" b="1" dirty="0"/>
              <a:t>, tendo como base o dia </a:t>
            </a:r>
            <a:r>
              <a:rPr lang="pt-BR" b="1" dirty="0">
                <a:solidFill>
                  <a:srgbClr val="0047B0"/>
                </a:solidFill>
              </a:rPr>
              <a:t>01/01/1970,    </a:t>
            </a:r>
            <a:r>
              <a:rPr lang="pt-BR" i="1" dirty="0"/>
              <a:t>(o Javascript acessa milésimos de segundo antes e depois dessa data).</a:t>
            </a:r>
          </a:p>
          <a:p>
            <a:pPr marL="0" indent="0" algn="ctr">
              <a:lnSpc>
                <a:spcPct val="200000"/>
              </a:lnSpc>
              <a:spcBef>
                <a:spcPts val="1200"/>
              </a:spcBef>
              <a:buNone/>
            </a:pPr>
            <a:r>
              <a:rPr lang="pt-BR" b="1" dirty="0">
                <a:solidFill>
                  <a:schemeClr val="accent2"/>
                </a:solidFill>
              </a:rPr>
              <a:t>Com base nessas informações, exiba uma saída respondendo: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pt-BR" b="1" dirty="0">
                <a:solidFill>
                  <a:srgbClr val="002060"/>
                </a:solidFill>
              </a:rPr>
              <a:t>Quantos dias faltam para as férias? 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pt-BR" b="1" dirty="0">
                <a:solidFill>
                  <a:srgbClr val="002060"/>
                </a:solidFill>
              </a:rPr>
              <a:t>Quantos dias faltam para o seu próximo aniversário?</a:t>
            </a:r>
          </a:p>
          <a:p>
            <a:pPr marL="0" indent="0">
              <a:lnSpc>
                <a:spcPct val="200000"/>
              </a:lnSpc>
              <a:spcBef>
                <a:spcPts val="2400"/>
              </a:spcBef>
              <a:buNone/>
            </a:pP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2164050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5172" y="0"/>
            <a:ext cx="9144000" cy="1143000"/>
          </a:xfrm>
          <a:solidFill>
            <a:srgbClr val="FFC000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AVALIAÇÃO JS02</a:t>
            </a:r>
            <a:endParaRPr lang="pt-BR" b="0" dirty="0">
              <a:solidFill>
                <a:schemeClr val="tx1"/>
              </a:solidFill>
            </a:endParaRP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457200" y="1340768"/>
            <a:ext cx="8219256" cy="5139203"/>
          </a:xfrm>
          <a:ln>
            <a:noFill/>
          </a:ln>
        </p:spPr>
        <p:txBody>
          <a:bodyPr>
            <a:noAutofit/>
          </a:bodyPr>
          <a:lstStyle/>
          <a:p>
            <a:pPr algn="ctr">
              <a:lnSpc>
                <a:spcPct val="250000"/>
              </a:lnSpc>
              <a:buNone/>
            </a:pPr>
            <a:r>
              <a:rPr lang="pt-BR" sz="2400" b="1" dirty="0">
                <a:solidFill>
                  <a:srgbClr val="0070C0"/>
                </a:solidFill>
              </a:rPr>
              <a:t>SWITCH</a:t>
            </a:r>
          </a:p>
          <a:p>
            <a:pPr marL="566928" indent="-45720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</a:pPr>
            <a:r>
              <a:rPr lang="pt-BR" sz="2200" b="1" dirty="0"/>
              <a:t>Desenvolva uma função com retorno de valor que </a:t>
            </a:r>
            <a:r>
              <a:rPr lang="pt-BR" sz="2200" b="1" dirty="0">
                <a:solidFill>
                  <a:srgbClr val="860000"/>
                </a:solidFill>
              </a:rPr>
              <a:t>Calcule o IMC</a:t>
            </a:r>
            <a:r>
              <a:rPr lang="pt-BR" sz="2200" b="1" dirty="0"/>
              <a:t> (Índice de Massa Corporal) do usuário. </a:t>
            </a:r>
          </a:p>
          <a:p>
            <a:pPr marL="566928" indent="-45720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</a:pPr>
            <a:r>
              <a:rPr lang="pt-BR" sz="2200" b="1" dirty="0"/>
              <a:t>Exiba o resultado (índice) com uma casa decimal e a classificação, conforme tabela fornecida.</a:t>
            </a:r>
          </a:p>
          <a:p>
            <a:pPr marL="566928" indent="-45720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</a:pPr>
            <a:r>
              <a:rPr lang="pt-BR" sz="2200" b="1" dirty="0">
                <a:solidFill>
                  <a:srgbClr val="0047B0"/>
                </a:solidFill>
              </a:rPr>
              <a:t>Utilize: SWITCH, Funções e Arredondamento! </a:t>
            </a:r>
          </a:p>
          <a:p>
            <a:pPr marL="566928" indent="-45720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</a:pPr>
            <a:r>
              <a:rPr lang="pt-BR" sz="2200" b="1" dirty="0">
                <a:solidFill>
                  <a:srgbClr val="0047B0"/>
                </a:solidFill>
              </a:rPr>
              <a:t>Imprima o resultado na página com DOM.</a:t>
            </a:r>
            <a:endParaRPr lang="pt-BR" b="1" dirty="0">
              <a:solidFill>
                <a:srgbClr val="002060"/>
              </a:solidFill>
            </a:endParaRPr>
          </a:p>
          <a:p>
            <a:pPr>
              <a:lnSpc>
                <a:spcPct val="200000"/>
              </a:lnSpc>
            </a:pPr>
            <a:endParaRPr lang="pt-BR" b="1" dirty="0">
              <a:solidFill>
                <a:srgbClr val="002060"/>
              </a:solidFill>
            </a:endParaRPr>
          </a:p>
          <a:p>
            <a:pPr>
              <a:lnSpc>
                <a:spcPct val="200000"/>
              </a:lnSpc>
            </a:pPr>
            <a:endParaRPr lang="pt-BR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42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395536" y="1052736"/>
            <a:ext cx="8523645" cy="5616624"/>
          </a:xfrm>
          <a:ln>
            <a:noFill/>
          </a:ln>
        </p:spPr>
        <p:txBody>
          <a:bodyPr anchor="t">
            <a:noAutofit/>
          </a:bodyPr>
          <a:lstStyle/>
          <a:p>
            <a:pPr marL="109728" indent="0" algn="ctr">
              <a:lnSpc>
                <a:spcPct val="200000"/>
              </a:lnSpc>
              <a:spcBef>
                <a:spcPts val="1600"/>
              </a:spcBef>
              <a:buNone/>
            </a:pPr>
            <a:r>
              <a:rPr lang="pt-BR" b="1" dirty="0">
                <a:solidFill>
                  <a:srgbClr val="00B0F0"/>
                </a:solidFill>
              </a:rPr>
              <a:t>TRATADORES DE EVENTOS</a:t>
            </a:r>
          </a:p>
          <a:p>
            <a:pPr marL="109728" indent="0">
              <a:spcBef>
                <a:spcPts val="1600"/>
              </a:spcBef>
              <a:buNone/>
            </a:pPr>
            <a:r>
              <a:rPr lang="pt-BR" b="1" dirty="0">
                <a:solidFill>
                  <a:schemeClr val="tx1"/>
                </a:solidFill>
              </a:rPr>
              <a:t>Calcule a média aritmética entre duas notas informadas</a:t>
            </a:r>
          </a:p>
          <a:p>
            <a:pPr marL="109728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pt-BR" b="1" dirty="0">
                <a:solidFill>
                  <a:schemeClr val="tx1"/>
                </a:solidFill>
              </a:rPr>
              <a:t> </a:t>
            </a:r>
            <a:r>
              <a:rPr lang="pt-BR" b="1" dirty="0"/>
              <a:t>pelo usuário e exiba o resultado com duas casas decimais</a:t>
            </a:r>
          </a:p>
          <a:p>
            <a:pPr marL="109728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pt-BR" b="1" dirty="0"/>
              <a:t> e o seu respectivo conceito. </a:t>
            </a:r>
          </a:p>
          <a:p>
            <a:pPr>
              <a:spcBef>
                <a:spcPts val="1000"/>
              </a:spcBef>
              <a:buNone/>
            </a:pPr>
            <a:r>
              <a:rPr lang="pt-BR" b="1" dirty="0">
                <a:solidFill>
                  <a:srgbClr val="860000"/>
                </a:solidFill>
              </a:rPr>
              <a:t>   </a:t>
            </a:r>
            <a:r>
              <a:rPr lang="pt-BR" b="1" dirty="0">
                <a:solidFill>
                  <a:schemeClr val="tx1"/>
                </a:solidFill>
              </a:rPr>
              <a:t>Conceitos:</a:t>
            </a:r>
            <a:r>
              <a:rPr lang="pt-BR" b="1" dirty="0">
                <a:solidFill>
                  <a:srgbClr val="860000"/>
                </a:solidFill>
              </a:rPr>
              <a:t>  Excelente</a:t>
            </a:r>
            <a:r>
              <a:rPr lang="pt-BR" b="1" dirty="0"/>
              <a:t> – De 9,5 até 10,0 </a:t>
            </a:r>
            <a:r>
              <a:rPr lang="pt-BR" i="1" dirty="0"/>
              <a:t>(inclusive); </a:t>
            </a:r>
          </a:p>
          <a:p>
            <a:pPr>
              <a:buNone/>
            </a:pPr>
            <a:r>
              <a:rPr lang="pt-BR" b="1" dirty="0">
                <a:solidFill>
                  <a:srgbClr val="860000"/>
                </a:solidFill>
              </a:rPr>
              <a:t>                      Ótimo</a:t>
            </a:r>
            <a:r>
              <a:rPr lang="pt-BR" b="1" dirty="0"/>
              <a:t> – De 8,5 até 9,5 </a:t>
            </a:r>
            <a:r>
              <a:rPr lang="pt-BR" i="1" dirty="0"/>
              <a:t>(exclusive); </a:t>
            </a:r>
            <a:endParaRPr lang="pt-BR" i="1" dirty="0">
              <a:solidFill>
                <a:srgbClr val="0047B0"/>
              </a:solidFill>
            </a:endParaRPr>
          </a:p>
          <a:p>
            <a:pPr>
              <a:buNone/>
            </a:pPr>
            <a:r>
              <a:rPr lang="pt-BR" b="1" dirty="0">
                <a:solidFill>
                  <a:srgbClr val="860000"/>
                </a:solidFill>
              </a:rPr>
              <a:t>                      Bom</a:t>
            </a:r>
            <a:r>
              <a:rPr lang="pt-BR" b="1" dirty="0"/>
              <a:t> – De 7,5 até 8,5 </a:t>
            </a:r>
            <a:r>
              <a:rPr lang="pt-BR" i="1" dirty="0"/>
              <a:t>(exclusive);</a:t>
            </a:r>
          </a:p>
          <a:p>
            <a:pPr>
              <a:buNone/>
            </a:pPr>
            <a:r>
              <a:rPr lang="pt-BR" b="1" dirty="0">
                <a:solidFill>
                  <a:srgbClr val="860000"/>
                </a:solidFill>
              </a:rPr>
              <a:t>                      Regular</a:t>
            </a:r>
            <a:r>
              <a:rPr lang="pt-BR" b="1" dirty="0"/>
              <a:t> – De 6,0 até 7,5 </a:t>
            </a:r>
            <a:r>
              <a:rPr lang="pt-BR" i="1" dirty="0"/>
              <a:t>(exclusive);</a:t>
            </a:r>
          </a:p>
          <a:p>
            <a:pPr>
              <a:buNone/>
            </a:pPr>
            <a:r>
              <a:rPr lang="pt-BR" b="1" dirty="0">
                <a:solidFill>
                  <a:srgbClr val="860000"/>
                </a:solidFill>
              </a:rPr>
              <a:t>                      Insuficiente</a:t>
            </a:r>
            <a:r>
              <a:rPr lang="pt-BR" b="1" dirty="0"/>
              <a:t> – Menor que 6,0 </a:t>
            </a:r>
            <a:r>
              <a:rPr lang="pt-BR" i="1" dirty="0"/>
              <a:t>(exclusive).</a:t>
            </a:r>
            <a:endParaRPr lang="pt-BR" i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pt-BR" sz="1800" b="1" dirty="0">
                <a:solidFill>
                  <a:srgbClr val="0047B0"/>
                </a:solidFill>
              </a:rPr>
              <a:t>   - Use campos de input do </a:t>
            </a:r>
            <a:r>
              <a:rPr lang="pt-BR" sz="1800" b="1" dirty="0" err="1">
                <a:solidFill>
                  <a:srgbClr val="0047B0"/>
                </a:solidFill>
              </a:rPr>
              <a:t>form</a:t>
            </a:r>
            <a:r>
              <a:rPr lang="pt-BR" sz="1800" b="1" dirty="0">
                <a:solidFill>
                  <a:srgbClr val="0047B0"/>
                </a:solidFill>
              </a:rPr>
              <a:t> para solicitar as entradas e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pt-BR" sz="1800" b="1" dirty="0">
                <a:solidFill>
                  <a:srgbClr val="0047B0"/>
                </a:solidFill>
              </a:rPr>
              <a:t>     </a:t>
            </a:r>
            <a:r>
              <a:rPr lang="pt-BR" sz="1800" b="1" dirty="0" err="1">
                <a:solidFill>
                  <a:srgbClr val="0047B0"/>
                </a:solidFill>
              </a:rPr>
              <a:t>tag</a:t>
            </a:r>
            <a:r>
              <a:rPr lang="pt-BR" sz="1800" b="1" dirty="0">
                <a:solidFill>
                  <a:srgbClr val="0047B0"/>
                </a:solidFill>
              </a:rPr>
              <a:t>(</a:t>
            </a:r>
            <a:r>
              <a:rPr lang="pt-BR" sz="1800" b="1" dirty="0" err="1">
                <a:solidFill>
                  <a:srgbClr val="0047B0"/>
                </a:solidFill>
              </a:rPr>
              <a:t>s</a:t>
            </a:r>
            <a:r>
              <a:rPr lang="pt-BR" sz="1800" b="1" dirty="0">
                <a:solidFill>
                  <a:srgbClr val="0047B0"/>
                </a:solidFill>
              </a:rPr>
              <a:t>) HTML de texto para a(</a:t>
            </a:r>
            <a:r>
              <a:rPr lang="pt-BR" sz="1800" b="1" dirty="0" err="1">
                <a:solidFill>
                  <a:srgbClr val="0047B0"/>
                </a:solidFill>
              </a:rPr>
              <a:t>s</a:t>
            </a:r>
            <a:r>
              <a:rPr lang="pt-BR" sz="1800" b="1" dirty="0">
                <a:solidFill>
                  <a:srgbClr val="0047B0"/>
                </a:solidFill>
              </a:rPr>
              <a:t>) saída(</a:t>
            </a:r>
            <a:r>
              <a:rPr lang="pt-BR" sz="1800" b="1" dirty="0" err="1">
                <a:solidFill>
                  <a:srgbClr val="0047B0"/>
                </a:solidFill>
              </a:rPr>
              <a:t>s</a:t>
            </a:r>
            <a:r>
              <a:rPr lang="pt-BR" sz="1800" b="1" dirty="0">
                <a:solidFill>
                  <a:srgbClr val="0047B0"/>
                </a:solidFill>
              </a:rPr>
              <a:t>);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pt-BR" sz="1800" b="1" dirty="0">
                <a:solidFill>
                  <a:srgbClr val="0047B0"/>
                </a:solidFill>
              </a:rPr>
              <a:t>    - Acesse os dados e imprima os resultados com JS/</a:t>
            </a:r>
            <a:r>
              <a:rPr lang="pt-BR" sz="1800" b="1" u="sng" dirty="0">
                <a:solidFill>
                  <a:srgbClr val="0047B0"/>
                </a:solidFill>
              </a:rPr>
              <a:t>DOM</a:t>
            </a:r>
            <a:r>
              <a:rPr lang="pt-BR" sz="1800" b="1" dirty="0">
                <a:solidFill>
                  <a:srgbClr val="0047B0"/>
                </a:solidFill>
              </a:rPr>
              <a:t>.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1800" b="1" dirty="0">
                <a:solidFill>
                  <a:srgbClr val="0047B0"/>
                </a:solidFill>
              </a:rPr>
              <a:t>   - Utilize: Funções, Switch etc...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1800" b="1" dirty="0">
                <a:solidFill>
                  <a:srgbClr val="0047B0"/>
                </a:solidFill>
              </a:rPr>
              <a:t>   </a:t>
            </a:r>
            <a:r>
              <a:rPr lang="pt-BR" sz="1800" b="1" i="1" dirty="0">
                <a:solidFill>
                  <a:srgbClr val="C00000"/>
                </a:solidFill>
              </a:rPr>
              <a:t>Atenção com os tipos de dados!</a:t>
            </a:r>
          </a:p>
          <a:p>
            <a:pPr marL="0" indent="0">
              <a:buNone/>
            </a:pPr>
            <a:br>
              <a:rPr lang="pt-BR" sz="2000" dirty="0"/>
            </a:br>
            <a:r>
              <a:rPr lang="pt-BR" sz="2000" dirty="0"/>
              <a:t> </a:t>
            </a:r>
            <a:r>
              <a:rPr lang="pt-BR" i="1" dirty="0"/>
              <a:t> </a:t>
            </a:r>
            <a:endParaRPr lang="pt-BR" b="1" i="1" dirty="0">
              <a:solidFill>
                <a:srgbClr val="002060"/>
              </a:solidFill>
            </a:endParaRPr>
          </a:p>
          <a:p>
            <a:pPr algn="ctr">
              <a:lnSpc>
                <a:spcPct val="250000"/>
              </a:lnSpc>
              <a:spcBef>
                <a:spcPts val="0"/>
              </a:spcBef>
              <a:buNone/>
            </a:pPr>
            <a:endParaRPr lang="pt-BR" b="1" dirty="0">
              <a:solidFill>
                <a:srgbClr val="002060"/>
              </a:solidFill>
            </a:endParaRPr>
          </a:p>
          <a:p>
            <a:pPr algn="ctr">
              <a:lnSpc>
                <a:spcPct val="150000"/>
              </a:lnSpc>
              <a:spcBef>
                <a:spcPts val="0"/>
              </a:spcBef>
              <a:buNone/>
            </a:pPr>
            <a:endParaRPr lang="pt-BR" b="1" dirty="0">
              <a:solidFill>
                <a:srgbClr val="002060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DB6E576-3ABA-5D47-A34B-3DE10EF29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94264"/>
          </a:xfrm>
          <a:solidFill>
            <a:srgbClr val="FFC000"/>
          </a:solidFill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AVALIAÇÃO JS03</a:t>
            </a:r>
          </a:p>
        </p:txBody>
      </p:sp>
    </p:spTree>
    <p:extLst>
      <p:ext uri="{BB962C8B-B14F-4D97-AF65-F5344CB8AC3E}">
        <p14:creationId xmlns:p14="http://schemas.microsoft.com/office/powerpoint/2010/main" val="3921275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1796" y="4410"/>
            <a:ext cx="9144000" cy="1192342"/>
          </a:xfrm>
          <a:solidFill>
            <a:srgbClr val="FFC000"/>
          </a:solidFill>
          <a:ln>
            <a:noFill/>
          </a:ln>
        </p:spPr>
        <p:txBody>
          <a:bodyPr anchor="ctr">
            <a:normAutofit/>
          </a:bodyPr>
          <a:lstStyle/>
          <a:p>
            <a:pPr algn="ctr"/>
            <a:r>
              <a:rPr lang="pt-BR" sz="3600" dirty="0">
                <a:solidFill>
                  <a:schemeClr val="tx1"/>
                </a:solidFill>
              </a:rPr>
              <a:t>AVALIAÇÃO JS04</a:t>
            </a:r>
          </a:p>
        </p:txBody>
      </p:sp>
      <p:sp>
        <p:nvSpPr>
          <p:cNvPr id="6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356003" y="1340768"/>
            <a:ext cx="8408402" cy="5112568"/>
          </a:xfrm>
          <a:ln>
            <a:noFill/>
          </a:ln>
        </p:spPr>
        <p:txBody>
          <a:bodyPr anchor="t">
            <a:noAutofit/>
          </a:bodyPr>
          <a:lstStyle/>
          <a:p>
            <a:pPr algn="ctr">
              <a:lnSpc>
                <a:spcPct val="200000"/>
              </a:lnSpc>
              <a:spcBef>
                <a:spcPts val="0"/>
              </a:spcBef>
              <a:buNone/>
            </a:pPr>
            <a:r>
              <a:rPr lang="pt-BR" sz="2000" b="1" dirty="0">
                <a:solidFill>
                  <a:srgbClr val="00B0F0"/>
                </a:solidFill>
              </a:rPr>
              <a:t>ARRAY</a:t>
            </a:r>
            <a:endParaRPr lang="pt-BR" sz="2000" dirty="0">
              <a:solidFill>
                <a:srgbClr val="00B0F0"/>
              </a:solidFill>
            </a:endParaRPr>
          </a:p>
          <a:p>
            <a:pPr>
              <a:lnSpc>
                <a:spcPct val="100000"/>
              </a:lnSpc>
              <a:buNone/>
            </a:pPr>
            <a:r>
              <a:rPr lang="pt-BR" b="1" dirty="0">
                <a:solidFill>
                  <a:srgbClr val="002060"/>
                </a:solidFill>
              </a:rPr>
              <a:t>    Solicite ao usuário alguns nomes através de um campo </a:t>
            </a:r>
          </a:p>
          <a:p>
            <a:pPr>
              <a:lnSpc>
                <a:spcPct val="100000"/>
              </a:lnSpc>
              <a:spcBef>
                <a:spcPts val="600"/>
              </a:spcBef>
              <a:buNone/>
            </a:pPr>
            <a:r>
              <a:rPr lang="pt-BR" b="1" dirty="0">
                <a:solidFill>
                  <a:srgbClr val="002060"/>
                </a:solidFill>
              </a:rPr>
              <a:t>    de formulário (input ou </a:t>
            </a:r>
            <a:r>
              <a:rPr lang="pt-BR" b="1" dirty="0" err="1">
                <a:solidFill>
                  <a:srgbClr val="002060"/>
                </a:solidFill>
              </a:rPr>
              <a:t>textarea</a:t>
            </a:r>
            <a:r>
              <a:rPr lang="pt-BR" b="1" dirty="0">
                <a:solidFill>
                  <a:srgbClr val="002060"/>
                </a:solidFill>
              </a:rPr>
              <a:t>). </a:t>
            </a:r>
          </a:p>
          <a:p>
            <a:pPr>
              <a:lnSpc>
                <a:spcPct val="100000"/>
              </a:lnSpc>
              <a:buNone/>
            </a:pPr>
            <a:r>
              <a:rPr lang="pt-BR" b="1" dirty="0">
                <a:solidFill>
                  <a:srgbClr val="002060"/>
                </a:solidFill>
              </a:rPr>
              <a:t>    Imprima os nomes no documento através de uma lista,                           em ordem </a:t>
            </a:r>
            <a:r>
              <a:rPr lang="pt-BR" b="1" u="sng" dirty="0">
                <a:solidFill>
                  <a:srgbClr val="002060"/>
                </a:solidFill>
              </a:rPr>
              <a:t>Ascendente</a:t>
            </a:r>
            <a:r>
              <a:rPr lang="pt-BR" b="1" dirty="0">
                <a:solidFill>
                  <a:srgbClr val="002060"/>
                </a:solidFill>
              </a:rPr>
              <a:t> e em letras </a:t>
            </a:r>
            <a:r>
              <a:rPr lang="pt-BR" b="1" u="sng" dirty="0">
                <a:solidFill>
                  <a:srgbClr val="002060"/>
                </a:solidFill>
              </a:rPr>
              <a:t>Maiúsculas</a:t>
            </a:r>
            <a:r>
              <a:rPr lang="pt-BR" b="1" dirty="0">
                <a:solidFill>
                  <a:srgbClr val="002060"/>
                </a:solidFill>
              </a:rPr>
              <a:t>.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pt-BR" sz="2000" dirty="0">
                <a:solidFill>
                  <a:srgbClr val="860000"/>
                </a:solidFill>
              </a:rPr>
              <a:t>    Exemplo </a:t>
            </a:r>
            <a:r>
              <a:rPr lang="pt-BR" sz="2000" b="1" dirty="0">
                <a:solidFill>
                  <a:srgbClr val="860000"/>
                </a:solidFill>
              </a:rPr>
              <a:t>:</a:t>
            </a:r>
            <a:r>
              <a:rPr lang="pt-BR" sz="2000" dirty="0">
                <a:solidFill>
                  <a:srgbClr val="860000"/>
                </a:solidFill>
              </a:rPr>
              <a:t>  </a:t>
            </a:r>
            <a:r>
              <a:rPr lang="pt-BR" sz="2000" dirty="0">
                <a:solidFill>
                  <a:srgbClr val="002060"/>
                </a:solidFill>
              </a:rPr>
              <a:t>DIEGO</a:t>
            </a:r>
          </a:p>
          <a:p>
            <a:pPr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2000" dirty="0">
                <a:solidFill>
                  <a:srgbClr val="002060"/>
                </a:solidFill>
              </a:rPr>
              <a:t>                     FELIPE</a:t>
            </a:r>
          </a:p>
          <a:p>
            <a:pPr>
              <a:spcBef>
                <a:spcPts val="0"/>
              </a:spcBef>
              <a:spcAft>
                <a:spcPts val="600"/>
              </a:spcAft>
              <a:buNone/>
            </a:pPr>
            <a:r>
              <a:rPr lang="pt-BR" sz="2000" dirty="0">
                <a:solidFill>
                  <a:srgbClr val="002060"/>
                </a:solidFill>
              </a:rPr>
              <a:t>                     KEVIN</a:t>
            </a:r>
          </a:p>
          <a:p>
            <a:pPr>
              <a:lnSpc>
                <a:spcPct val="100000"/>
              </a:lnSpc>
              <a:spcBef>
                <a:spcPts val="0"/>
              </a:spcBef>
              <a:buNone/>
            </a:pPr>
            <a:r>
              <a:rPr lang="pt-BR" sz="2000" dirty="0">
                <a:solidFill>
                  <a:srgbClr val="002060"/>
                </a:solidFill>
              </a:rPr>
              <a:t>                     LIVIA</a:t>
            </a:r>
          </a:p>
          <a:p>
            <a:pPr>
              <a:spcBef>
                <a:spcPts val="0"/>
              </a:spcBef>
              <a:buNone/>
            </a:pPr>
            <a:endParaRPr lang="pt-BR" sz="1400" dirty="0">
              <a:solidFill>
                <a:srgbClr val="00206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buNone/>
            </a:pPr>
            <a:r>
              <a:rPr lang="pt-BR" sz="2000" b="1" dirty="0">
                <a:solidFill>
                  <a:srgbClr val="0047B0"/>
                </a:solidFill>
              </a:rPr>
              <a:t>    Utilize: </a:t>
            </a:r>
            <a:r>
              <a:rPr lang="pt-BR" sz="2000" dirty="0" err="1">
                <a:solidFill>
                  <a:srgbClr val="0047B0"/>
                </a:solidFill>
              </a:rPr>
              <a:t>Array</a:t>
            </a:r>
            <a:r>
              <a:rPr lang="pt-BR" sz="2000" dirty="0">
                <a:solidFill>
                  <a:srgbClr val="0047B0"/>
                </a:solidFill>
              </a:rPr>
              <a:t> e seus métodos, Tratadores de Eventos,   </a:t>
            </a:r>
          </a:p>
          <a:p>
            <a:pPr>
              <a:lnSpc>
                <a:spcPct val="100000"/>
              </a:lnSpc>
              <a:spcBef>
                <a:spcPts val="0"/>
              </a:spcBef>
              <a:buNone/>
            </a:pPr>
            <a:r>
              <a:rPr lang="pt-BR" sz="2000" dirty="0">
                <a:solidFill>
                  <a:srgbClr val="0047B0"/>
                </a:solidFill>
              </a:rPr>
              <a:t>                    Loop, DOM...</a:t>
            </a:r>
          </a:p>
          <a:p>
            <a:pPr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2000" i="1" dirty="0">
                <a:solidFill>
                  <a:srgbClr val="0047B0"/>
                </a:solidFill>
              </a:rPr>
              <a:t>    </a:t>
            </a:r>
            <a:r>
              <a:rPr lang="pt-BR" sz="2000" b="1" i="1" dirty="0">
                <a:solidFill>
                  <a:srgbClr val="700000"/>
                </a:solidFill>
              </a:rPr>
              <a:t>Dica</a:t>
            </a:r>
            <a:r>
              <a:rPr lang="pt-BR" sz="2000" i="1" dirty="0">
                <a:solidFill>
                  <a:srgbClr val="700000"/>
                </a:solidFill>
              </a:rPr>
              <a:t>: Digitar os nomes separados por vírgulas...</a:t>
            </a:r>
          </a:p>
          <a:p>
            <a:pPr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2100" b="1" dirty="0">
                <a:solidFill>
                  <a:srgbClr val="002060"/>
                </a:solidFill>
              </a:rPr>
              <a:t>   </a:t>
            </a:r>
            <a:endParaRPr lang="pt-BR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8583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251520" y="1268760"/>
            <a:ext cx="8037362" cy="5256584"/>
          </a:xfrm>
          <a:ln>
            <a:noFill/>
          </a:ln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buNone/>
            </a:pPr>
            <a:r>
              <a:rPr lang="pt-BR" sz="2400" b="1" dirty="0">
                <a:solidFill>
                  <a:srgbClr val="00B0F0"/>
                </a:solidFill>
              </a:rPr>
              <a:t>DATE</a:t>
            </a:r>
          </a:p>
          <a:p>
            <a:pPr algn="ctr">
              <a:lnSpc>
                <a:spcPct val="250000"/>
              </a:lnSpc>
              <a:spcBef>
                <a:spcPts val="600"/>
              </a:spcBef>
              <a:buNone/>
            </a:pPr>
            <a:r>
              <a:rPr lang="pt-BR" sz="2400" b="1" dirty="0">
                <a:solidFill>
                  <a:srgbClr val="002060"/>
                </a:solidFill>
              </a:rPr>
              <a:t>Monte e imprima a data corrente no formato: </a:t>
            </a:r>
          </a:p>
          <a:p>
            <a:pPr algn="ctr">
              <a:lnSpc>
                <a:spcPct val="250000"/>
              </a:lnSpc>
              <a:spcBef>
                <a:spcPts val="600"/>
              </a:spcBef>
              <a:buNone/>
            </a:pPr>
            <a:r>
              <a:rPr lang="pt-BR" b="1" dirty="0">
                <a:solidFill>
                  <a:schemeClr val="bg1"/>
                </a:solidFill>
                <a:highlight>
                  <a:srgbClr val="808000"/>
                </a:highlight>
              </a:rPr>
              <a:t>"Bom dia! Hoje é sexta-feira, 03 de junho de 2023 – 09:30hs." </a:t>
            </a:r>
            <a:endParaRPr lang="pt-BR" sz="1600" b="1" dirty="0">
              <a:solidFill>
                <a:schemeClr val="bg1"/>
              </a:solidFill>
              <a:highlight>
                <a:srgbClr val="808000"/>
              </a:highlight>
            </a:endParaRPr>
          </a:p>
          <a:p>
            <a:pPr>
              <a:lnSpc>
                <a:spcPct val="200000"/>
              </a:lnSpc>
              <a:spcBef>
                <a:spcPts val="1800"/>
              </a:spcBef>
              <a:buNone/>
            </a:pPr>
            <a:r>
              <a:rPr lang="pt-BR" b="1" dirty="0">
                <a:solidFill>
                  <a:srgbClr val="860000"/>
                </a:solidFill>
              </a:rPr>
              <a:t>     Sendo</a:t>
            </a:r>
            <a:r>
              <a:rPr lang="pt-BR" b="1" dirty="0">
                <a:solidFill>
                  <a:srgbClr val="002060"/>
                </a:solidFill>
              </a:rPr>
              <a:t>: "Bom dia", "Boa tarde" ou "Boa noite" conforme</a:t>
            </a:r>
          </a:p>
          <a:p>
            <a:pPr>
              <a:spcBef>
                <a:spcPts val="600"/>
              </a:spcBef>
              <a:buNone/>
            </a:pPr>
            <a:r>
              <a:rPr lang="pt-BR" b="1" dirty="0">
                <a:solidFill>
                  <a:srgbClr val="002060"/>
                </a:solidFill>
              </a:rPr>
              <a:t>                  o horário local. </a:t>
            </a:r>
            <a:endParaRPr lang="pt-BR" sz="800" b="1" dirty="0">
              <a:solidFill>
                <a:srgbClr val="002060"/>
              </a:solidFill>
            </a:endParaRPr>
          </a:p>
          <a:p>
            <a:pPr marL="109728" indent="0" algn="just">
              <a:lnSpc>
                <a:spcPct val="200000"/>
              </a:lnSpc>
              <a:spcBef>
                <a:spcPts val="900"/>
              </a:spcBef>
              <a:buNone/>
            </a:pPr>
            <a:r>
              <a:rPr lang="pt-BR" b="1" dirty="0">
                <a:solidFill>
                  <a:srgbClr val="860000"/>
                </a:solidFill>
              </a:rPr>
              <a:t>   Obs.: </a:t>
            </a:r>
            <a:r>
              <a:rPr lang="pt-B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Utilize Date,  </a:t>
            </a:r>
            <a:r>
              <a:rPr lang="pt-BR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Arrays</a:t>
            </a:r>
            <a:r>
              <a:rPr lang="pt-B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(para a semana e mês) </a:t>
            </a:r>
          </a:p>
          <a:p>
            <a:pPr marL="109728" indent="0" algn="just">
              <a:lnSpc>
                <a:spcPct val="100000"/>
              </a:lnSpc>
              <a:spcBef>
                <a:spcPts val="900"/>
              </a:spcBef>
              <a:buNone/>
            </a:pPr>
            <a:r>
              <a:rPr lang="pt-B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    e DOM para a impressão no documento.</a:t>
            </a:r>
          </a:p>
          <a:p>
            <a:pPr marL="109728" indent="0" algn="just">
              <a:lnSpc>
                <a:spcPct val="200000"/>
              </a:lnSpc>
              <a:spcBef>
                <a:spcPts val="900"/>
              </a:spcBef>
              <a:buNone/>
            </a:pPr>
            <a:r>
              <a:rPr lang="pt-BR" i="1" dirty="0">
                <a:solidFill>
                  <a:schemeClr val="accent1"/>
                </a:solidFill>
              </a:rPr>
              <a:t>   </a:t>
            </a:r>
            <a:r>
              <a:rPr lang="pt-BR" b="1" dirty="0">
                <a:solidFill>
                  <a:srgbClr val="860000"/>
                </a:solidFill>
              </a:rPr>
              <a:t>Dica:  </a:t>
            </a:r>
            <a:r>
              <a:rPr lang="pt-BR" sz="1800" dirty="0">
                <a:solidFill>
                  <a:srgbClr val="860000"/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Dias, horas, minutos e segundos menores que 10 possuem 1 dígito, arrumem!</a:t>
            </a:r>
          </a:p>
          <a:p>
            <a:pPr marL="0" indent="0">
              <a:lnSpc>
                <a:spcPct val="250000"/>
              </a:lnSpc>
              <a:spcBef>
                <a:spcPts val="0"/>
              </a:spcBef>
              <a:buNone/>
            </a:pPr>
            <a:endParaRPr lang="pt-BR" b="1" dirty="0"/>
          </a:p>
          <a:p>
            <a:pPr>
              <a:lnSpc>
                <a:spcPct val="250000"/>
              </a:lnSpc>
              <a:spcBef>
                <a:spcPts val="0"/>
              </a:spcBef>
              <a:buNone/>
            </a:pPr>
            <a:endParaRPr lang="pt-BR" b="1" dirty="0"/>
          </a:p>
          <a:p>
            <a:pPr>
              <a:lnSpc>
                <a:spcPct val="250000"/>
              </a:lnSpc>
              <a:spcBef>
                <a:spcPts val="0"/>
              </a:spcBef>
              <a:buNone/>
            </a:pPr>
            <a:endParaRPr lang="pt-BR" b="1" dirty="0">
              <a:solidFill>
                <a:srgbClr val="002060"/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5541128A-AA51-7441-B527-1B8612CA3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27383"/>
            <a:ext cx="9144000" cy="1080120"/>
          </a:xfrm>
          <a:solidFill>
            <a:srgbClr val="FFC000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100000"/>
              </a:lnSpc>
              <a:spcBef>
                <a:spcPts val="1200"/>
              </a:spcBef>
            </a:pPr>
            <a:r>
              <a:rPr lang="en-US" spc="200" dirty="0">
                <a:solidFill>
                  <a:schemeClr val="tx1"/>
                </a:solidFill>
              </a:rPr>
              <a:t>AVALIAÇÃO JS05</a:t>
            </a:r>
            <a:endParaRPr lang="en-US" sz="2400" spc="200" dirty="0">
              <a:solidFill>
                <a:schemeClr val="tx1">
                  <a:lumMod val="85000"/>
                  <a:lumOff val="15000"/>
                </a:schemeClr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01092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1115616" y="1196752"/>
            <a:ext cx="6480720" cy="4968552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00B0F0"/>
                </a:solidFill>
              </a:rPr>
              <a:t>     FORM e LOCATION</a:t>
            </a:r>
            <a:endParaRPr lang="en-US" sz="2400" b="1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/>
              <a:t>Utilize o </a:t>
            </a:r>
            <a:r>
              <a:rPr lang="en-US" sz="1800" b="1" dirty="0" err="1"/>
              <a:t>elemento</a:t>
            </a:r>
            <a:r>
              <a:rPr lang="en-US" sz="1800" b="1" dirty="0"/>
              <a:t> </a:t>
            </a:r>
            <a:r>
              <a:rPr lang="en-US" sz="1800" b="1" dirty="0">
                <a:solidFill>
                  <a:srgbClr val="0047B0"/>
                </a:solidFill>
              </a:rPr>
              <a:t>&lt;select&gt; </a:t>
            </a:r>
            <a:r>
              <a:rPr lang="en-US" sz="1800" b="1" dirty="0"/>
              <a:t>do HTML para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1800" b="1" dirty="0" err="1"/>
              <a:t>criar</a:t>
            </a:r>
            <a:r>
              <a:rPr lang="en-US" sz="1800" b="1" dirty="0"/>
              <a:t> um Menu de </a:t>
            </a:r>
            <a:r>
              <a:rPr lang="en-US" sz="1800" b="1" dirty="0" err="1"/>
              <a:t>Navegação</a:t>
            </a:r>
            <a:r>
              <a:rPr lang="en-US" sz="1800" b="1" dirty="0"/>
              <a:t> com </a:t>
            </a:r>
            <a:r>
              <a:rPr lang="en-US" sz="1800" b="1" dirty="0" err="1"/>
              <a:t>três</a:t>
            </a:r>
            <a:r>
              <a:rPr lang="en-US" sz="1800" b="1" dirty="0"/>
              <a:t> </a:t>
            </a:r>
            <a:r>
              <a:rPr lang="en-US" sz="1800" b="1" dirty="0" err="1"/>
              <a:t>ou</a:t>
            </a:r>
            <a:r>
              <a:rPr lang="en-US" sz="1800" b="1" dirty="0"/>
              <a:t> </a:t>
            </a:r>
            <a:r>
              <a:rPr lang="en-US" sz="1800" b="1" dirty="0" err="1"/>
              <a:t>mais</a:t>
            </a:r>
            <a:r>
              <a:rPr lang="en-US" sz="1800" b="1" dirty="0"/>
              <a:t> </a:t>
            </a:r>
            <a:r>
              <a:rPr lang="en-US" sz="1800" b="1" dirty="0" err="1"/>
              <a:t>opções</a:t>
            </a:r>
            <a:r>
              <a:rPr lang="en-US" sz="1800" b="1" dirty="0"/>
              <a:t> de sites (URL) para </a:t>
            </a:r>
            <a:r>
              <a:rPr lang="en-US" sz="1800" b="1" dirty="0" err="1"/>
              <a:t>visitar</a:t>
            </a:r>
            <a:r>
              <a:rPr lang="en-US" sz="1800" b="1" dirty="0"/>
              <a:t>.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sz="1800" b="1" dirty="0">
                <a:solidFill>
                  <a:srgbClr val="0070C0"/>
                </a:solidFill>
              </a:rPr>
              <a:t>Utilize </a:t>
            </a:r>
            <a:r>
              <a:rPr lang="en-US" sz="1800" b="1" dirty="0" err="1">
                <a:solidFill>
                  <a:srgbClr val="0070C0"/>
                </a:solidFill>
              </a:rPr>
              <a:t>os</a:t>
            </a:r>
            <a:r>
              <a:rPr lang="en-US" sz="1800" b="1" dirty="0">
                <a:solidFill>
                  <a:srgbClr val="0070C0"/>
                </a:solidFill>
              </a:rPr>
              <a:t> </a:t>
            </a:r>
            <a:r>
              <a:rPr lang="en-US" sz="1800" b="1" dirty="0" err="1">
                <a:solidFill>
                  <a:srgbClr val="0070C0"/>
                </a:solidFill>
              </a:rPr>
              <a:t>Objetos</a:t>
            </a:r>
            <a:r>
              <a:rPr lang="en-US" sz="1800" b="1" dirty="0">
                <a:solidFill>
                  <a:srgbClr val="0070C0"/>
                </a:solidFill>
              </a:rPr>
              <a:t> </a:t>
            </a:r>
            <a:r>
              <a:rPr lang="en-US" sz="1800" b="1" dirty="0">
                <a:solidFill>
                  <a:srgbClr val="C00000"/>
                </a:solidFill>
              </a:rPr>
              <a:t>form</a:t>
            </a:r>
            <a:r>
              <a:rPr lang="en-US" sz="1800" b="1" dirty="0">
                <a:solidFill>
                  <a:srgbClr val="0070C0"/>
                </a:solidFill>
              </a:rPr>
              <a:t> e </a:t>
            </a:r>
            <a:r>
              <a:rPr lang="en-US" sz="1800" b="1" dirty="0">
                <a:solidFill>
                  <a:srgbClr val="C00000"/>
                </a:solidFill>
              </a:rPr>
              <a:t>location</a:t>
            </a:r>
            <a:r>
              <a:rPr lang="en-US" sz="1800" b="1" dirty="0">
                <a:solidFill>
                  <a:srgbClr val="0070C0"/>
                </a:solidFill>
              </a:rPr>
              <a:t> para </a:t>
            </a:r>
            <a:r>
              <a:rPr lang="en-US" sz="1800" b="1" dirty="0" err="1">
                <a:solidFill>
                  <a:srgbClr val="0070C0"/>
                </a:solidFill>
              </a:rPr>
              <a:t>carregar</a:t>
            </a:r>
            <a:r>
              <a:rPr lang="en-US" sz="1800" b="1" dirty="0">
                <a:solidFill>
                  <a:srgbClr val="0070C0"/>
                </a:solidFill>
              </a:rPr>
              <a:t> a </a:t>
            </a:r>
            <a:r>
              <a:rPr lang="en-US" sz="1800" b="1" dirty="0" err="1">
                <a:solidFill>
                  <a:srgbClr val="0070C0"/>
                </a:solidFill>
              </a:rPr>
              <a:t>página</a:t>
            </a:r>
            <a:r>
              <a:rPr lang="en-US" sz="1800" b="1" dirty="0">
                <a:solidFill>
                  <a:srgbClr val="0070C0"/>
                </a:solidFill>
              </a:rPr>
              <a:t>, ex: </a:t>
            </a:r>
            <a:r>
              <a:rPr lang="en-US" sz="1800" b="1" dirty="0" err="1">
                <a:solidFill>
                  <a:srgbClr val="00256F"/>
                </a:solidFill>
              </a:rPr>
              <a:t>window.</a:t>
            </a:r>
            <a:r>
              <a:rPr lang="en-US" sz="1800" b="1" dirty="0" err="1">
                <a:solidFill>
                  <a:srgbClr val="C00000"/>
                </a:solidFill>
              </a:rPr>
              <a:t>location</a:t>
            </a:r>
            <a:r>
              <a:rPr lang="en-US" sz="1800" b="1" dirty="0">
                <a:solidFill>
                  <a:schemeClr val="accent3"/>
                </a:solidFill>
              </a:rPr>
              <a:t> </a:t>
            </a:r>
            <a:r>
              <a:rPr lang="en-US" sz="1800" b="1" dirty="0">
                <a:solidFill>
                  <a:srgbClr val="00256F"/>
                </a:solidFill>
              </a:rPr>
              <a:t>= </a:t>
            </a:r>
            <a:r>
              <a:rPr lang="en-US" sz="1800" b="1" i="1" dirty="0" err="1">
                <a:solidFill>
                  <a:srgbClr val="00256F"/>
                </a:solidFill>
              </a:rPr>
              <a:t>url</a:t>
            </a:r>
            <a:r>
              <a:rPr lang="en-US" sz="1800" b="1" i="1" dirty="0">
                <a:solidFill>
                  <a:srgbClr val="00256F"/>
                </a:solidFill>
              </a:rPr>
              <a:t>;</a:t>
            </a:r>
          </a:p>
          <a:p>
            <a:pPr marL="0" indent="0">
              <a:lnSpc>
                <a:spcPct val="150000"/>
              </a:lnSpc>
              <a:spcBef>
                <a:spcPts val="2200"/>
              </a:spcBef>
              <a:buNone/>
            </a:pPr>
            <a:r>
              <a:rPr lang="en-US" sz="1700" b="1" dirty="0"/>
              <a:t>URL</a:t>
            </a:r>
            <a:r>
              <a:rPr lang="en-US" sz="1700" dirty="0"/>
              <a:t> – ‘</a:t>
            </a:r>
            <a:r>
              <a:rPr lang="en-US" sz="1700" dirty="0" err="1"/>
              <a:t>Localizador</a:t>
            </a:r>
            <a:r>
              <a:rPr lang="en-US" sz="1700" dirty="0"/>
              <a:t> Universal de </a:t>
            </a:r>
            <a:r>
              <a:rPr lang="en-US" sz="1700" dirty="0" err="1"/>
              <a:t>Recursos</a:t>
            </a:r>
            <a:r>
              <a:rPr lang="en-US" sz="1700" dirty="0"/>
              <a:t> </a:t>
            </a:r>
            <a:r>
              <a:rPr lang="en-US" sz="1700" dirty="0" err="1"/>
              <a:t>ou</a:t>
            </a:r>
            <a:r>
              <a:rPr lang="en-US" sz="1700" dirty="0"/>
              <a:t> </a:t>
            </a:r>
            <a:r>
              <a:rPr lang="en-US" sz="1700" dirty="0" err="1"/>
              <a:t>Endereço</a:t>
            </a:r>
            <a:r>
              <a:rPr lang="en-US" sz="1700" dirty="0"/>
              <a:t> do Site. </a:t>
            </a:r>
            <a:r>
              <a:rPr lang="en-US" sz="1700" b="1" dirty="0" err="1"/>
              <a:t>Exemplo</a:t>
            </a:r>
            <a:r>
              <a:rPr lang="en-US" sz="1700" dirty="0"/>
              <a:t>.: https://</a:t>
            </a:r>
            <a:r>
              <a:rPr lang="en-US" sz="1700" dirty="0" err="1"/>
              <a:t>www.google.com</a:t>
            </a:r>
            <a:endParaRPr lang="en-US" sz="1700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2E89A1F-ECA0-E644-ADE5-F927C3CC8CD6}"/>
              </a:ext>
            </a:extLst>
          </p:cNvPr>
          <p:cNvSpPr txBox="1"/>
          <p:nvPr/>
        </p:nvSpPr>
        <p:spPr>
          <a:xfrm>
            <a:off x="0" y="0"/>
            <a:ext cx="9144000" cy="949362"/>
          </a:xfrm>
          <a:prstGeom prst="rect">
            <a:avLst/>
          </a:prstGeom>
          <a:solidFill>
            <a:srgbClr val="FFC000"/>
          </a:solidFill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spc="200" dirty="0">
                <a:latin typeface="+mj-lt"/>
                <a:ea typeface="+mj-ea"/>
                <a:cs typeface="+mj-cs"/>
              </a:rPr>
              <a:t>AVALIAÇÃO JS06</a:t>
            </a:r>
          </a:p>
          <a:p>
            <a:pPr algn="ctr">
              <a:lnSpc>
                <a:spcPct val="200000"/>
              </a:lnSpc>
            </a:pPr>
            <a:endParaRPr lang="en-US" sz="100" b="1" dirty="0"/>
          </a:p>
        </p:txBody>
      </p:sp>
    </p:spTree>
    <p:extLst>
      <p:ext uri="{BB962C8B-B14F-4D97-AF65-F5344CB8AC3E}">
        <p14:creationId xmlns:p14="http://schemas.microsoft.com/office/powerpoint/2010/main" val="2560639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683568" y="1268760"/>
            <a:ext cx="7996910" cy="5256584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1200"/>
              </a:spcBef>
              <a:buNone/>
            </a:pPr>
            <a:endParaRPr lang="pt-BR" sz="200" b="1" dirty="0">
              <a:solidFill>
                <a:srgbClr val="860000"/>
              </a:solidFill>
            </a:endParaRPr>
          </a:p>
          <a:p>
            <a:pPr>
              <a:spcBef>
                <a:spcPts val="0"/>
              </a:spcBef>
              <a:buNone/>
            </a:pPr>
            <a:endParaRPr lang="pt-BR" sz="600" b="1" dirty="0"/>
          </a:p>
          <a:p>
            <a:pPr marL="0" indent="0" algn="ctr">
              <a:spcBef>
                <a:spcPts val="600"/>
              </a:spcBef>
              <a:spcAft>
                <a:spcPts val="1200"/>
              </a:spcAft>
              <a:buNone/>
            </a:pPr>
            <a:r>
              <a:rPr lang="pt-BR" sz="2400" b="1" dirty="0">
                <a:solidFill>
                  <a:srgbClr val="00B0F0"/>
                </a:solidFill>
              </a:rPr>
              <a:t>MATH</a:t>
            </a:r>
          </a:p>
          <a:p>
            <a:pPr marL="0" indent="0">
              <a:spcBef>
                <a:spcPts val="600"/>
              </a:spcBef>
              <a:spcAft>
                <a:spcPts val="1200"/>
              </a:spcAft>
              <a:buNone/>
            </a:pPr>
            <a:r>
              <a:rPr lang="pt-BR" sz="2000" b="1" dirty="0">
                <a:solidFill>
                  <a:schemeClr val="accent6">
                    <a:lumMod val="75000"/>
                  </a:schemeClr>
                </a:solidFill>
              </a:rPr>
              <a:t>  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</a:rPr>
              <a:t>JOGUINHO:  ACERTE O NÚMERO GERADO!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pt-BR" b="1" dirty="0">
                <a:solidFill>
                  <a:srgbClr val="002060"/>
                </a:solidFill>
              </a:rPr>
              <a:t>  Gere um número ‘aleatório’ entre 0 e 10 e dê 3 chances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pt-BR" b="1" dirty="0">
                <a:solidFill>
                  <a:srgbClr val="002060"/>
                </a:solidFill>
              </a:rPr>
              <a:t>  para que o usuário acerte o número.</a:t>
            </a:r>
          </a:p>
          <a:p>
            <a:pPr>
              <a:spcBef>
                <a:spcPts val="600"/>
              </a:spcBef>
              <a:spcAft>
                <a:spcPts val="300"/>
              </a:spcAft>
              <a:buNone/>
            </a:pPr>
            <a:r>
              <a:rPr lang="pt-BR" b="1" dirty="0">
                <a:solidFill>
                  <a:srgbClr val="002060"/>
                </a:solidFill>
              </a:rPr>
              <a:t>  Se acertar na primeira, segunda ou terceira opção,</a:t>
            </a:r>
          </a:p>
          <a:p>
            <a:pPr>
              <a:spcBef>
                <a:spcPts val="0"/>
              </a:spcBef>
              <a:spcAft>
                <a:spcPts val="300"/>
              </a:spcAft>
              <a:buNone/>
            </a:pPr>
            <a:r>
              <a:rPr lang="pt-BR" b="1" dirty="0">
                <a:solidFill>
                  <a:srgbClr val="002060"/>
                </a:solidFill>
              </a:rPr>
              <a:t>  altere a cor do respectivo campo e exiba uma mensagem</a:t>
            </a:r>
          </a:p>
          <a:p>
            <a:pPr>
              <a:spcBef>
                <a:spcPts val="0"/>
              </a:spcBef>
              <a:spcAft>
                <a:spcPts val="300"/>
              </a:spcAft>
              <a:buNone/>
            </a:pPr>
            <a:r>
              <a:rPr lang="pt-BR" b="1" dirty="0">
                <a:solidFill>
                  <a:srgbClr val="002060"/>
                </a:solidFill>
              </a:rPr>
              <a:t>  de parabéns na página; caso contrário, altere a cor dos</a:t>
            </a:r>
          </a:p>
          <a:p>
            <a:pPr>
              <a:spcBef>
                <a:spcPts val="0"/>
              </a:spcBef>
              <a:spcAft>
                <a:spcPts val="300"/>
              </a:spcAft>
              <a:buNone/>
            </a:pPr>
            <a:r>
              <a:rPr lang="pt-BR" b="1" dirty="0">
                <a:solidFill>
                  <a:srgbClr val="002060"/>
                </a:solidFill>
              </a:rPr>
              <a:t>  três campos e exiba uma mensagem de erro junto com</a:t>
            </a:r>
          </a:p>
          <a:p>
            <a:pPr>
              <a:spcBef>
                <a:spcPts val="0"/>
              </a:spcBef>
              <a:spcAft>
                <a:spcPts val="300"/>
              </a:spcAft>
              <a:buNone/>
            </a:pPr>
            <a:r>
              <a:rPr lang="pt-BR" b="1" dirty="0">
                <a:solidFill>
                  <a:srgbClr val="002060"/>
                </a:solidFill>
              </a:rPr>
              <a:t>  o número gerado.</a:t>
            </a:r>
          </a:p>
          <a:p>
            <a:pPr>
              <a:spcBef>
                <a:spcPts val="600"/>
              </a:spcBef>
              <a:spcAft>
                <a:spcPts val="300"/>
              </a:spcAft>
              <a:buNone/>
            </a:pPr>
            <a:r>
              <a:rPr lang="pt-BR" b="1" dirty="0">
                <a:solidFill>
                  <a:srgbClr val="002060"/>
                </a:solidFill>
              </a:rPr>
              <a:t>  Ao final do jogo, limpe os campos para uma nova jogada.</a:t>
            </a:r>
          </a:p>
          <a:p>
            <a:pPr>
              <a:lnSpc>
                <a:spcPct val="2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pt-BR" b="1" dirty="0">
                <a:solidFill>
                  <a:srgbClr val="002060"/>
                </a:solidFill>
              </a:rPr>
              <a:t>  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</a:rPr>
              <a:t>UTILIZE: </a:t>
            </a:r>
            <a:r>
              <a:rPr lang="pt-BR" b="1" dirty="0" err="1">
                <a:solidFill>
                  <a:srgbClr val="0070C0"/>
                </a:solidFill>
              </a:rPr>
              <a:t>Math</a:t>
            </a:r>
            <a:r>
              <a:rPr lang="pt-BR" b="1" dirty="0">
                <a:solidFill>
                  <a:srgbClr val="0070C0"/>
                </a:solidFill>
              </a:rPr>
              <a:t>, Funções e DOM.</a:t>
            </a:r>
          </a:p>
          <a:p>
            <a:pPr>
              <a:lnSpc>
                <a:spcPct val="150000"/>
              </a:lnSpc>
              <a:spcBef>
                <a:spcPts val="0"/>
              </a:spcBef>
              <a:buNone/>
            </a:pPr>
            <a:r>
              <a:rPr lang="pt-BR" sz="1800" b="1" dirty="0">
                <a:solidFill>
                  <a:srgbClr val="860000"/>
                </a:solidFill>
              </a:rPr>
              <a:t>  </a:t>
            </a:r>
            <a:r>
              <a:rPr lang="pt-BR" sz="1800" b="1" dirty="0">
                <a:solidFill>
                  <a:schemeClr val="accent6">
                    <a:lumMod val="75000"/>
                  </a:schemeClr>
                </a:solidFill>
              </a:rPr>
              <a:t>Dicas</a:t>
            </a:r>
            <a:r>
              <a:rPr lang="pt-BR" sz="1800" dirty="0">
                <a:solidFill>
                  <a:schemeClr val="accent6">
                    <a:lumMod val="75000"/>
                  </a:schemeClr>
                </a:solidFill>
              </a:rPr>
              <a:t>:</a:t>
            </a:r>
            <a:r>
              <a:rPr lang="pt-BR" sz="1800" dirty="0">
                <a:solidFill>
                  <a:srgbClr val="FF6600"/>
                </a:solidFill>
              </a:rPr>
              <a:t> </a:t>
            </a:r>
            <a:r>
              <a:rPr lang="pt-BR" sz="1800" dirty="0" err="1">
                <a:solidFill>
                  <a:schemeClr val="accent1"/>
                </a:solidFill>
              </a:rPr>
              <a:t>id</a:t>
            </a:r>
            <a:r>
              <a:rPr lang="pt-BR" sz="1800" dirty="0" err="1">
                <a:solidFill>
                  <a:srgbClr val="860000"/>
                </a:solidFill>
              </a:rPr>
              <a:t>.</a:t>
            </a:r>
            <a:r>
              <a:rPr lang="pt-BR" sz="1800" dirty="0" err="1">
                <a:solidFill>
                  <a:srgbClr val="823500"/>
                </a:solidFill>
              </a:rPr>
              <a:t>style</a:t>
            </a:r>
            <a:r>
              <a:rPr lang="pt-BR" sz="1800" dirty="0" err="1">
                <a:solidFill>
                  <a:schemeClr val="tx2"/>
                </a:solidFill>
              </a:rPr>
              <a:t>.backgroundColor</a:t>
            </a:r>
            <a:r>
              <a:rPr lang="pt-BR" sz="1800" dirty="0">
                <a:solidFill>
                  <a:schemeClr val="tx2"/>
                </a:solidFill>
              </a:rPr>
              <a:t> = "</a:t>
            </a:r>
            <a:r>
              <a:rPr lang="pt-BR" sz="1800" i="1" dirty="0"/>
              <a:t>cor</a:t>
            </a:r>
            <a:r>
              <a:rPr lang="pt-BR" sz="1800" dirty="0">
                <a:solidFill>
                  <a:schemeClr val="tx2"/>
                </a:solidFill>
              </a:rPr>
              <a:t>" </a:t>
            </a:r>
            <a:r>
              <a:rPr lang="pt-BR" sz="1800" i="1" dirty="0">
                <a:solidFill>
                  <a:schemeClr val="tx2">
                    <a:lumMod val="75000"/>
                  </a:schemeClr>
                </a:solidFill>
              </a:rPr>
              <a:t>ou</a:t>
            </a:r>
            <a:r>
              <a:rPr lang="pt-BR" sz="1800" dirty="0">
                <a:solidFill>
                  <a:srgbClr val="860000"/>
                </a:solidFill>
              </a:rPr>
              <a:t> </a:t>
            </a:r>
            <a:r>
              <a:rPr lang="pt-BR" sz="1800" dirty="0" err="1">
                <a:solidFill>
                  <a:srgbClr val="0070C0"/>
                </a:solidFill>
              </a:rPr>
              <a:t>id</a:t>
            </a:r>
            <a:r>
              <a:rPr lang="pt-BR" sz="1800" dirty="0" err="1">
                <a:solidFill>
                  <a:schemeClr val="tx2"/>
                </a:solidFill>
              </a:rPr>
              <a:t>.</a:t>
            </a:r>
            <a:r>
              <a:rPr lang="pt-BR" sz="1800" dirty="0" err="1">
                <a:solidFill>
                  <a:srgbClr val="823500"/>
                </a:solidFill>
              </a:rPr>
              <a:t>className</a:t>
            </a:r>
            <a:r>
              <a:rPr lang="pt-BR" sz="1800" dirty="0">
                <a:solidFill>
                  <a:schemeClr val="tx2"/>
                </a:solidFill>
              </a:rPr>
              <a:t> = "</a:t>
            </a:r>
            <a:r>
              <a:rPr lang="pt-BR" sz="1800" dirty="0" err="1">
                <a:solidFill>
                  <a:schemeClr val="tx2"/>
                </a:solidFill>
              </a:rPr>
              <a:t>winner</a:t>
            </a:r>
            <a:r>
              <a:rPr lang="pt-BR" sz="1800" dirty="0">
                <a:solidFill>
                  <a:schemeClr val="tx2"/>
                </a:solidFill>
              </a:rPr>
              <a:t>"; etc.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BE7DBDB6-0447-1944-9C95-8F884BC3F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27383"/>
            <a:ext cx="9144000" cy="1152127"/>
          </a:xfrm>
          <a:solidFill>
            <a:srgbClr val="FFC000"/>
          </a:solidFill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ctr" defTabSz="914400">
              <a:lnSpc>
                <a:spcPct val="100000"/>
              </a:lnSpc>
            </a:pPr>
            <a:br>
              <a:rPr lang="en-US" sz="3000" spc="200" dirty="0">
                <a:solidFill>
                  <a:schemeClr val="tx1"/>
                </a:solidFill>
              </a:rPr>
            </a:br>
            <a:r>
              <a:rPr lang="en-US" spc="200" dirty="0">
                <a:solidFill>
                  <a:schemeClr val="tx1"/>
                </a:solidFill>
              </a:rPr>
              <a:t>AVALIAÇÃO JS07</a:t>
            </a:r>
            <a:br>
              <a:rPr lang="en-US" spc="200" dirty="0">
                <a:solidFill>
                  <a:schemeClr val="tx1"/>
                </a:solidFill>
              </a:rPr>
            </a:br>
            <a:endParaRPr lang="en-US" sz="4000" spc="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643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5A3DD31-FE16-0E45-B564-61A78544B022}"/>
              </a:ext>
            </a:extLst>
          </p:cNvPr>
          <p:cNvSpPr txBox="1"/>
          <p:nvPr/>
        </p:nvSpPr>
        <p:spPr>
          <a:xfrm>
            <a:off x="0" y="0"/>
            <a:ext cx="1043608" cy="685800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B226764D-5140-3A4E-9D9F-8E4870DBB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640" y="430648"/>
            <a:ext cx="7055122" cy="1493517"/>
          </a:xfrm>
        </p:spPr>
        <p:txBody>
          <a:bodyPr>
            <a:normAutofit/>
          </a:bodyPr>
          <a:lstStyle/>
          <a:p>
            <a:pPr algn="ctr"/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JOGUINHO (JS07)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A4008150-7E16-1541-B99C-0A88F4BF6120}"/>
              </a:ext>
            </a:extLst>
          </p:cNvPr>
          <p:cNvSpPr/>
          <p:nvPr/>
        </p:nvSpPr>
        <p:spPr>
          <a:xfrm>
            <a:off x="1331640" y="1860042"/>
            <a:ext cx="7128791" cy="4207310"/>
          </a:xfrm>
          <a:prstGeom prst="rect">
            <a:avLst/>
          </a:prstGeom>
          <a:solidFill>
            <a:schemeClr val="accent3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9B8A962-882F-2943-9DED-8883CEE4264B}"/>
              </a:ext>
            </a:extLst>
          </p:cNvPr>
          <p:cNvSpPr/>
          <p:nvPr/>
        </p:nvSpPr>
        <p:spPr>
          <a:xfrm>
            <a:off x="1763688" y="3356992"/>
            <a:ext cx="2016224" cy="4320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1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C62FE04-2C16-3D42-AC58-59CFB8B0BC05}"/>
              </a:ext>
            </a:extLst>
          </p:cNvPr>
          <p:cNvSpPr/>
          <p:nvPr/>
        </p:nvSpPr>
        <p:spPr>
          <a:xfrm>
            <a:off x="3923928" y="3356992"/>
            <a:ext cx="2016224" cy="432048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2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0A6C3A33-493B-1540-8CA6-A71F4AA6B8E7}"/>
              </a:ext>
            </a:extLst>
          </p:cNvPr>
          <p:cNvSpPr/>
          <p:nvPr/>
        </p:nvSpPr>
        <p:spPr>
          <a:xfrm>
            <a:off x="6084168" y="3356992"/>
            <a:ext cx="2016224" cy="432048"/>
          </a:xfrm>
          <a:prstGeom prst="rect">
            <a:avLst/>
          </a:prstGeom>
          <a:solidFill>
            <a:schemeClr val="accent5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/>
              <a:t>3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C83552B-4C3B-AC42-8514-E3C94CD82969}"/>
              </a:ext>
            </a:extLst>
          </p:cNvPr>
          <p:cNvSpPr/>
          <p:nvPr/>
        </p:nvSpPr>
        <p:spPr>
          <a:xfrm>
            <a:off x="1807225" y="4228133"/>
            <a:ext cx="2980799" cy="504056"/>
          </a:xfrm>
          <a:prstGeom prst="rect">
            <a:avLst/>
          </a:prstGeom>
          <a:solidFill>
            <a:schemeClr val="accent2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Apagar os números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F1BFE620-C327-494D-9EA4-DD5D9DE98B85}"/>
              </a:ext>
            </a:extLst>
          </p:cNvPr>
          <p:cNvSpPr/>
          <p:nvPr/>
        </p:nvSpPr>
        <p:spPr>
          <a:xfrm>
            <a:off x="5119593" y="4206073"/>
            <a:ext cx="2980799" cy="504056"/>
          </a:xfrm>
          <a:prstGeom prst="rect">
            <a:avLst/>
          </a:prstGeom>
          <a:solidFill>
            <a:srgbClr val="FF6600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i="1" dirty="0"/>
              <a:t>JOGAR!!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96075CD-1EF4-9C46-816A-B6EC7060440A}"/>
              </a:ext>
            </a:extLst>
          </p:cNvPr>
          <p:cNvSpPr/>
          <p:nvPr/>
        </p:nvSpPr>
        <p:spPr>
          <a:xfrm>
            <a:off x="1768808" y="5176537"/>
            <a:ext cx="6331584" cy="50405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i="1" dirty="0">
                <a:solidFill>
                  <a:schemeClr val="bg1"/>
                </a:solidFill>
                <a:latin typeface="Comic Sans MS" panose="030F0902030302020204" pitchFamily="66" charset="0"/>
              </a:rPr>
              <a:t>PARABÉNS, VOCÊ ACERTOU!!!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1BB031FE-116D-BA4F-AD6A-3AC70E9EA652}"/>
              </a:ext>
            </a:extLst>
          </p:cNvPr>
          <p:cNvSpPr txBox="1"/>
          <p:nvPr/>
        </p:nvSpPr>
        <p:spPr>
          <a:xfrm>
            <a:off x="2921025" y="2501941"/>
            <a:ext cx="4027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tx2"/>
                </a:solidFill>
                <a:latin typeface="Comic Sans MS" panose="030F0902030302020204" pitchFamily="66" charset="0"/>
              </a:rPr>
              <a:t>Acerte o número!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6CB89C14-5526-C84A-89D1-110000DBC08E}"/>
              </a:ext>
            </a:extLst>
          </p:cNvPr>
          <p:cNvSpPr txBox="1"/>
          <p:nvPr/>
        </p:nvSpPr>
        <p:spPr>
          <a:xfrm>
            <a:off x="2342356" y="1101004"/>
            <a:ext cx="5179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>
                <a:solidFill>
                  <a:srgbClr val="002269"/>
                </a:solidFill>
              </a:rPr>
              <a:t>(Sugestão </a:t>
            </a:r>
            <a:r>
              <a:rPr lang="pt-BR" i="1" u="sng" dirty="0">
                <a:solidFill>
                  <a:srgbClr val="002269"/>
                </a:solidFill>
              </a:rPr>
              <a:t>básica</a:t>
            </a:r>
            <a:r>
              <a:rPr lang="pt-BR" i="1" dirty="0">
                <a:solidFill>
                  <a:srgbClr val="002269"/>
                </a:solidFill>
              </a:rPr>
              <a:t> para a interface do jogo)</a:t>
            </a:r>
          </a:p>
        </p:txBody>
      </p:sp>
    </p:spTree>
    <p:extLst>
      <p:ext uri="{BB962C8B-B14F-4D97-AF65-F5344CB8AC3E}">
        <p14:creationId xmlns:p14="http://schemas.microsoft.com/office/powerpoint/2010/main" val="295614155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ea824ed-3f70-48b6-9f98-3c72ad720c9e" xsi:nil="true"/>
    <lcf76f155ced4ddcb4097134ff3c332f xmlns="a2bcd134-178c-4830-92a4-ed237cdc112e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11924B2160AE74EA780C9A23F2DC2F5" ma:contentTypeVersion="11" ma:contentTypeDescription="Crie um novo documento." ma:contentTypeScope="" ma:versionID="466e2d53fa24485c29065eca33fbe6a3">
  <xsd:schema xmlns:xsd="http://www.w3.org/2001/XMLSchema" xmlns:xs="http://www.w3.org/2001/XMLSchema" xmlns:p="http://schemas.microsoft.com/office/2006/metadata/properties" xmlns:ns2="a2bcd134-178c-4830-92a4-ed237cdc112e" xmlns:ns3="7ea824ed-3f70-48b6-9f98-3c72ad720c9e" targetNamespace="http://schemas.microsoft.com/office/2006/metadata/properties" ma:root="true" ma:fieldsID="fbf670bc0039a645f19df6e6c2ccde8c" ns2:_="" ns3:_="">
    <xsd:import namespace="a2bcd134-178c-4830-92a4-ed237cdc112e"/>
    <xsd:import namespace="7ea824ed-3f70-48b6-9f98-3c72ad720c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bcd134-178c-4830-92a4-ed237cdc11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Marcações de imagem" ma:readOnly="false" ma:fieldId="{5cf76f15-5ced-4ddc-b409-7134ff3c332f}" ma:taxonomyMulti="true" ma:sspId="0ef6089c-5148-4909-88ac-65974e5b7eb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a824ed-3f70-48b6-9f98-3c72ad720c9e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eba8ba6a-2bfa-48a5-946b-a73fe1baaea5}" ma:internalName="TaxCatchAll" ma:showField="CatchAllData" ma:web="7ea824ed-3f70-48b6-9f98-3c72ad720c9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31BC7C-35AF-4EA0-B09A-86D7E1E24FAA}">
  <ds:schemaRefs>
    <ds:schemaRef ds:uri="http://schemas.microsoft.com/office/2006/metadata/properties"/>
    <ds:schemaRef ds:uri="http://schemas.microsoft.com/office/infopath/2007/PartnerControls"/>
    <ds:schemaRef ds:uri="87752c31-c457-46b4-b29d-2800d9f628fb"/>
    <ds:schemaRef ds:uri="b17f10db-feef-42ad-b1e4-2f072cb317e8"/>
  </ds:schemaRefs>
</ds:datastoreItem>
</file>

<file path=customXml/itemProps2.xml><?xml version="1.0" encoding="utf-8"?>
<ds:datastoreItem xmlns:ds="http://schemas.openxmlformats.org/officeDocument/2006/customXml" ds:itemID="{5BB96DF9-8608-4D3D-A434-AE318FCF806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A6A7807-21C0-4643-9B74-3BB07375ABB8}"/>
</file>

<file path=docProps/app.xml><?xml version="1.0" encoding="utf-8"?>
<Properties xmlns="http://schemas.openxmlformats.org/officeDocument/2006/extended-properties" xmlns:vt="http://schemas.openxmlformats.org/officeDocument/2006/docPropsVTypes">
  <TotalTime>12218</TotalTime>
  <Words>939</Words>
  <Application>Microsoft Macintosh PowerPoint</Application>
  <PresentationFormat>Apresentação na tela (4:3)</PresentationFormat>
  <Paragraphs>136</Paragraphs>
  <Slides>13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2" baseType="lpstr">
      <vt:lpstr>Arial</vt:lpstr>
      <vt:lpstr>Arial Narrow</vt:lpstr>
      <vt:lpstr>Arial Nova</vt:lpstr>
      <vt:lpstr>Arial Rounded MT Bold</vt:lpstr>
      <vt:lpstr>Calibri</vt:lpstr>
      <vt:lpstr>Comic Sans MS</vt:lpstr>
      <vt:lpstr>Trebuchet MS</vt:lpstr>
      <vt:lpstr>Wingdings 3</vt:lpstr>
      <vt:lpstr>Facetado</vt:lpstr>
      <vt:lpstr>ILP-540</vt:lpstr>
      <vt:lpstr>AVALIAÇÃO JS01</vt:lpstr>
      <vt:lpstr>AVALIAÇÃO JS02</vt:lpstr>
      <vt:lpstr>AVALIAÇÃO JS03</vt:lpstr>
      <vt:lpstr>AVALIAÇÃO JS04</vt:lpstr>
      <vt:lpstr>AVALIAÇÃO JS05</vt:lpstr>
      <vt:lpstr>Apresentação do PowerPoint</vt:lpstr>
      <vt:lpstr> AVALIAÇÃO JS07 </vt:lpstr>
      <vt:lpstr>JOGUINHO (JS07)</vt:lpstr>
      <vt:lpstr>AVALIAÇÃO JS08</vt:lpstr>
      <vt:lpstr>AVALIAÇÃO JS09</vt:lpstr>
      <vt:lpstr>AVALIAÇÃO JS10</vt:lpstr>
      <vt:lpstr> JAVASCRIPT BÁSICO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ILP-540</dc:title>
  <dc:creator>Bete Santos</dc:creator>
  <cp:lastModifiedBy>beteweb@gmail.com</cp:lastModifiedBy>
  <cp:revision>288</cp:revision>
  <dcterms:created xsi:type="dcterms:W3CDTF">2020-05-14T23:46:01Z</dcterms:created>
  <dcterms:modified xsi:type="dcterms:W3CDTF">2023-02-24T00:32:33Z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0x010100211924B2160AE74EA780C9A23F2DC2F5</vt:lpwstr>
  </property>
</Properties>
</file>